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8" r:id="rId4"/>
    <p:sldId id="257" r:id="rId5"/>
    <p:sldId id="259" r:id="rId6"/>
    <p:sldId id="260" r:id="rId7"/>
    <p:sldId id="261" r:id="rId8"/>
    <p:sldId id="262" r:id="rId9"/>
    <p:sldId id="270" r:id="rId10"/>
    <p:sldId id="263" r:id="rId11"/>
    <p:sldId id="264" r:id="rId12"/>
    <p:sldId id="265" r:id="rId13"/>
    <p:sldId id="266" r:id="rId14"/>
    <p:sldId id="267" r:id="rId15"/>
    <p:sldId id="271" r:id="rId16"/>
    <p:sldId id="268" r:id="rId17"/>
    <p:sldId id="276" r:id="rId18"/>
    <p:sldId id="269" r:id="rId19"/>
    <p:sldId id="272" r:id="rId20"/>
    <p:sldId id="273" r:id="rId21"/>
    <p:sldId id="274"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71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tam Gangwar" userId="abef9f4fbc8cd098" providerId="LiveId" clId="{434C59B7-C89F-4361-AC97-8CEF3D81E311}"/>
    <pc:docChg chg="custSel modSld">
      <pc:chgData name="Pritam Gangwar" userId="abef9f4fbc8cd098" providerId="LiveId" clId="{434C59B7-C89F-4361-AC97-8CEF3D81E311}" dt="2022-11-06T12:58:16.055" v="6" actId="478"/>
      <pc:docMkLst>
        <pc:docMk/>
      </pc:docMkLst>
      <pc:sldChg chg="delSp mod delAnim">
        <pc:chgData name="Pritam Gangwar" userId="abef9f4fbc8cd098" providerId="LiveId" clId="{434C59B7-C89F-4361-AC97-8CEF3D81E311}" dt="2022-11-06T12:58:16.055" v="6" actId="478"/>
        <pc:sldMkLst>
          <pc:docMk/>
          <pc:sldMk cId="3464684719" sldId="256"/>
        </pc:sldMkLst>
        <pc:picChg chg="del">
          <ac:chgData name="Pritam Gangwar" userId="abef9f4fbc8cd098" providerId="LiveId" clId="{434C59B7-C89F-4361-AC97-8CEF3D81E311}" dt="2022-11-06T12:58:16.055" v="6" actId="478"/>
          <ac:picMkLst>
            <pc:docMk/>
            <pc:sldMk cId="3464684719" sldId="256"/>
            <ac:picMk id="6" creationId="{B41B0266-49EC-453E-AF20-BC203FD2BCCD}"/>
          </ac:picMkLst>
        </pc:picChg>
      </pc:sldChg>
      <pc:sldChg chg="delSp mod delAnim">
        <pc:chgData name="Pritam Gangwar" userId="abef9f4fbc8cd098" providerId="LiveId" clId="{434C59B7-C89F-4361-AC97-8CEF3D81E311}" dt="2022-11-06T12:58:07.061" v="3" actId="478"/>
        <pc:sldMkLst>
          <pc:docMk/>
          <pc:sldMk cId="3891784019" sldId="257"/>
        </pc:sldMkLst>
        <pc:picChg chg="del">
          <ac:chgData name="Pritam Gangwar" userId="abef9f4fbc8cd098" providerId="LiveId" clId="{434C59B7-C89F-4361-AC97-8CEF3D81E311}" dt="2022-11-06T12:58:07.061" v="3" actId="478"/>
          <ac:picMkLst>
            <pc:docMk/>
            <pc:sldMk cId="3891784019" sldId="257"/>
            <ac:picMk id="2" creationId="{35122BA5-00C8-44DD-BD9D-427458CB4231}"/>
          </ac:picMkLst>
        </pc:picChg>
      </pc:sldChg>
      <pc:sldChg chg="delSp mod delAnim">
        <pc:chgData name="Pritam Gangwar" userId="abef9f4fbc8cd098" providerId="LiveId" clId="{434C59B7-C89F-4361-AC97-8CEF3D81E311}" dt="2022-11-06T12:58:10.128" v="4" actId="478"/>
        <pc:sldMkLst>
          <pc:docMk/>
          <pc:sldMk cId="1512926472" sldId="258"/>
        </pc:sldMkLst>
        <pc:picChg chg="del">
          <ac:chgData name="Pritam Gangwar" userId="abef9f4fbc8cd098" providerId="LiveId" clId="{434C59B7-C89F-4361-AC97-8CEF3D81E311}" dt="2022-11-06T12:58:10.128" v="4" actId="478"/>
          <ac:picMkLst>
            <pc:docMk/>
            <pc:sldMk cId="1512926472" sldId="258"/>
            <ac:picMk id="2" creationId="{1DC661C8-F30E-43D7-BA17-24005769D3CF}"/>
          </ac:picMkLst>
        </pc:picChg>
      </pc:sldChg>
      <pc:sldChg chg="delSp mod delAnim">
        <pc:chgData name="Pritam Gangwar" userId="abef9f4fbc8cd098" providerId="LiveId" clId="{434C59B7-C89F-4361-AC97-8CEF3D81E311}" dt="2022-11-06T12:58:03.159" v="2" actId="478"/>
        <pc:sldMkLst>
          <pc:docMk/>
          <pc:sldMk cId="3393785337" sldId="259"/>
        </pc:sldMkLst>
        <pc:picChg chg="del">
          <ac:chgData name="Pritam Gangwar" userId="abef9f4fbc8cd098" providerId="LiveId" clId="{434C59B7-C89F-4361-AC97-8CEF3D81E311}" dt="2022-11-06T12:58:03.159" v="2" actId="478"/>
          <ac:picMkLst>
            <pc:docMk/>
            <pc:sldMk cId="3393785337" sldId="259"/>
            <ac:picMk id="4" creationId="{CC63298B-A331-44B1-B18A-9A5E5363A68F}"/>
          </ac:picMkLst>
        </pc:picChg>
      </pc:sldChg>
      <pc:sldChg chg="delSp mod delAnim">
        <pc:chgData name="Pritam Gangwar" userId="abef9f4fbc8cd098" providerId="LiveId" clId="{434C59B7-C89F-4361-AC97-8CEF3D81E311}" dt="2022-11-06T12:58:00.321" v="1" actId="478"/>
        <pc:sldMkLst>
          <pc:docMk/>
          <pc:sldMk cId="3291170044" sldId="260"/>
        </pc:sldMkLst>
        <pc:picChg chg="del">
          <ac:chgData name="Pritam Gangwar" userId="abef9f4fbc8cd098" providerId="LiveId" clId="{434C59B7-C89F-4361-AC97-8CEF3D81E311}" dt="2022-11-06T12:58:00.321" v="1" actId="478"/>
          <ac:picMkLst>
            <pc:docMk/>
            <pc:sldMk cId="3291170044" sldId="260"/>
            <ac:picMk id="3" creationId="{D702FD13-C104-4AFF-9767-83ACD991D397}"/>
          </ac:picMkLst>
        </pc:picChg>
      </pc:sldChg>
      <pc:sldChg chg="delSp mod delAnim">
        <pc:chgData name="Pritam Gangwar" userId="abef9f4fbc8cd098" providerId="LiveId" clId="{434C59B7-C89F-4361-AC97-8CEF3D81E311}" dt="2022-11-06T12:57:55.738" v="0" actId="478"/>
        <pc:sldMkLst>
          <pc:docMk/>
          <pc:sldMk cId="2972213337" sldId="261"/>
        </pc:sldMkLst>
        <pc:picChg chg="del">
          <ac:chgData name="Pritam Gangwar" userId="abef9f4fbc8cd098" providerId="LiveId" clId="{434C59B7-C89F-4361-AC97-8CEF3D81E311}" dt="2022-11-06T12:57:55.738" v="0" actId="478"/>
          <ac:picMkLst>
            <pc:docMk/>
            <pc:sldMk cId="2972213337" sldId="261"/>
            <ac:picMk id="2" creationId="{2C62DD81-6D4C-419B-9792-352ABC632864}"/>
          </ac:picMkLst>
        </pc:picChg>
      </pc:sldChg>
      <pc:sldChg chg="delSp mod delAnim">
        <pc:chgData name="Pritam Gangwar" userId="abef9f4fbc8cd098" providerId="LiveId" clId="{434C59B7-C89F-4361-AC97-8CEF3D81E311}" dt="2022-11-06T12:58:12.482" v="5" actId="478"/>
        <pc:sldMkLst>
          <pc:docMk/>
          <pc:sldMk cId="1052542191" sldId="275"/>
        </pc:sldMkLst>
        <pc:picChg chg="del">
          <ac:chgData name="Pritam Gangwar" userId="abef9f4fbc8cd098" providerId="LiveId" clId="{434C59B7-C89F-4361-AC97-8CEF3D81E311}" dt="2022-11-06T12:58:12.482" v="5" actId="478"/>
          <ac:picMkLst>
            <pc:docMk/>
            <pc:sldMk cId="1052542191" sldId="275"/>
            <ac:picMk id="5" creationId="{585F4C4D-7781-46D4-AC53-2E9E7136519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3972977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2541442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2475136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1009067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362867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2165001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239272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2827884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3750521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1725857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AE7248-60EF-4658-ABA3-2C1A72876A4A}" type="datetimeFigureOut">
              <a:rPr lang="en-IN" smtClean="0"/>
              <a:t>06-11-2022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82E922B4-09DB-4DAC-852F-B530E72188BD}" type="slidenum">
              <a:rPr lang="en-IN" smtClean="0"/>
              <a:t>‹#›</a:t>
            </a:fld>
            <a:endParaRPr lang="en-IN" dirty="0"/>
          </a:p>
        </p:txBody>
      </p:sp>
    </p:spTree>
    <p:extLst>
      <p:ext uri="{BB962C8B-B14F-4D97-AF65-F5344CB8AC3E}">
        <p14:creationId xmlns:p14="http://schemas.microsoft.com/office/powerpoint/2010/main" val="34801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E7248-60EF-4658-ABA3-2C1A72876A4A}" type="datetimeFigureOut">
              <a:rPr lang="en-IN" smtClean="0"/>
              <a:t>06-11-2022</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922B4-09DB-4DAC-852F-B530E72188BD}" type="slidenum">
              <a:rPr lang="en-IN" smtClean="0"/>
              <a:t>‹#›</a:t>
            </a:fld>
            <a:endParaRPr lang="en-IN" dirty="0"/>
          </a:p>
        </p:txBody>
      </p:sp>
    </p:spTree>
    <p:extLst>
      <p:ext uri="{BB962C8B-B14F-4D97-AF65-F5344CB8AC3E}">
        <p14:creationId xmlns:p14="http://schemas.microsoft.com/office/powerpoint/2010/main" val="667861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63688" y="1441379"/>
            <a:ext cx="5400600" cy="769441"/>
          </a:xfrm>
          <a:prstGeom prst="rect">
            <a:avLst/>
          </a:prstGeom>
          <a:noFill/>
        </p:spPr>
        <p:txBody>
          <a:bodyPr wrap="square" rtlCol="0">
            <a:spAutoFit/>
          </a:bodyPr>
          <a:lstStyle/>
          <a:p>
            <a:pPr algn="ctr"/>
            <a:r>
              <a:rPr lang="en-IN" sz="4400" dirty="0">
                <a:solidFill>
                  <a:srgbClr val="0070C0"/>
                </a:solidFill>
                <a:latin typeface="Bahnschrift SemiBold" pitchFamily="34" charset="0"/>
              </a:rPr>
              <a:t>Capstone Project 1</a:t>
            </a:r>
          </a:p>
        </p:txBody>
      </p:sp>
      <p:sp>
        <p:nvSpPr>
          <p:cNvPr id="7" name="TextBox 6"/>
          <p:cNvSpPr txBox="1"/>
          <p:nvPr/>
        </p:nvSpPr>
        <p:spPr>
          <a:xfrm>
            <a:off x="1763688" y="2488540"/>
            <a:ext cx="5400600" cy="584775"/>
          </a:xfrm>
          <a:prstGeom prst="rect">
            <a:avLst/>
          </a:prstGeom>
          <a:noFill/>
        </p:spPr>
        <p:txBody>
          <a:bodyPr wrap="square" rtlCol="0">
            <a:spAutoFit/>
          </a:bodyPr>
          <a:lstStyle/>
          <a:p>
            <a:pPr algn="ctr"/>
            <a:r>
              <a:rPr lang="en-IN" sz="3200" dirty="0">
                <a:latin typeface="Bahnschrift SemiBold" pitchFamily="34" charset="0"/>
              </a:rPr>
              <a:t>Global Terrorism Analysis</a:t>
            </a:r>
          </a:p>
        </p:txBody>
      </p:sp>
      <p:sp>
        <p:nvSpPr>
          <p:cNvPr id="8" name="TextBox 7"/>
          <p:cNvSpPr txBox="1"/>
          <p:nvPr/>
        </p:nvSpPr>
        <p:spPr>
          <a:xfrm>
            <a:off x="2627784" y="3267891"/>
            <a:ext cx="3672408" cy="461665"/>
          </a:xfrm>
          <a:prstGeom prst="rect">
            <a:avLst/>
          </a:prstGeom>
          <a:noFill/>
        </p:spPr>
        <p:txBody>
          <a:bodyPr wrap="square" rtlCol="0">
            <a:spAutoFit/>
          </a:bodyPr>
          <a:lstStyle/>
          <a:p>
            <a:pPr algn="ctr"/>
            <a:r>
              <a:rPr lang="en-IN" sz="2400" dirty="0">
                <a:solidFill>
                  <a:srgbClr val="C00000"/>
                </a:solidFill>
                <a:latin typeface="Bahnschrift SemiBold" pitchFamily="34" charset="0"/>
              </a:rPr>
              <a:t>Team Members -</a:t>
            </a:r>
          </a:p>
        </p:txBody>
      </p:sp>
      <p:sp>
        <p:nvSpPr>
          <p:cNvPr id="16" name="TextBox 15"/>
          <p:cNvSpPr txBox="1"/>
          <p:nvPr/>
        </p:nvSpPr>
        <p:spPr>
          <a:xfrm>
            <a:off x="3128303" y="4033561"/>
            <a:ext cx="2124236" cy="369332"/>
          </a:xfrm>
          <a:prstGeom prst="rect">
            <a:avLst/>
          </a:prstGeom>
          <a:noFill/>
        </p:spPr>
        <p:txBody>
          <a:bodyPr wrap="square" rtlCol="0">
            <a:spAutoFit/>
          </a:bodyPr>
          <a:lstStyle/>
          <a:p>
            <a:pPr algn="ctr"/>
            <a:r>
              <a:rPr lang="en-IN" dirty="0">
                <a:latin typeface="Bahnschrift SemiBold" pitchFamily="34" charset="0"/>
              </a:rPr>
              <a:t>Chaitanya Inamdar</a:t>
            </a:r>
          </a:p>
        </p:txBody>
      </p:sp>
      <p:sp>
        <p:nvSpPr>
          <p:cNvPr id="18" name="TextBox 17"/>
          <p:cNvSpPr txBox="1"/>
          <p:nvPr/>
        </p:nvSpPr>
        <p:spPr>
          <a:xfrm>
            <a:off x="827584" y="4033561"/>
            <a:ext cx="2664296" cy="369332"/>
          </a:xfrm>
          <a:prstGeom prst="rect">
            <a:avLst/>
          </a:prstGeom>
          <a:noFill/>
        </p:spPr>
        <p:txBody>
          <a:bodyPr wrap="square" rtlCol="0">
            <a:spAutoFit/>
          </a:bodyPr>
          <a:lstStyle/>
          <a:p>
            <a:pPr algn="ctr"/>
            <a:r>
              <a:rPr lang="en-IN" dirty="0">
                <a:latin typeface="Bahnschrift SemiBold" pitchFamily="34" charset="0"/>
              </a:rPr>
              <a:t>Jagdish Tawar</a:t>
            </a:r>
          </a:p>
        </p:txBody>
      </p:sp>
      <p:sp>
        <p:nvSpPr>
          <p:cNvPr id="19" name="TextBox 18"/>
          <p:cNvSpPr txBox="1"/>
          <p:nvPr/>
        </p:nvSpPr>
        <p:spPr>
          <a:xfrm>
            <a:off x="5220072" y="4033561"/>
            <a:ext cx="2376264" cy="369332"/>
          </a:xfrm>
          <a:prstGeom prst="rect">
            <a:avLst/>
          </a:prstGeom>
          <a:noFill/>
        </p:spPr>
        <p:txBody>
          <a:bodyPr wrap="square" rtlCol="0">
            <a:spAutoFit/>
          </a:bodyPr>
          <a:lstStyle/>
          <a:p>
            <a:pPr algn="ctr"/>
            <a:r>
              <a:rPr lang="en-IN" dirty="0">
                <a:latin typeface="Bahnschrift SemiBold" pitchFamily="34" charset="0"/>
              </a:rPr>
              <a:t>Pritam Gangwar</a:t>
            </a:r>
          </a:p>
        </p:txBody>
      </p:sp>
    </p:spTree>
    <p:extLst>
      <p:ext uri="{BB962C8B-B14F-4D97-AF65-F5344CB8AC3E}">
        <p14:creationId xmlns:p14="http://schemas.microsoft.com/office/powerpoint/2010/main" val="3464684719"/>
      </p:ext>
    </p:extLst>
  </p:cSld>
  <p:clrMapOvr>
    <a:masterClrMapping/>
  </p:clrMapOvr>
  <mc:AlternateContent xmlns:mc="http://schemas.openxmlformats.org/markup-compatibility/2006" xmlns:p14="http://schemas.microsoft.com/office/powerpoint/2010/main">
    <mc:Choice Requires="p14">
      <p:transition spd="slow" p14:dur="2000" advTm="17118"/>
    </mc:Choice>
    <mc:Fallback xmlns="">
      <p:transition spd="slow" advTm="171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87070"/>
            <a:ext cx="4968552" cy="523220"/>
          </a:xfrm>
          <a:prstGeom prst="rect">
            <a:avLst/>
          </a:prstGeom>
          <a:noFill/>
        </p:spPr>
        <p:txBody>
          <a:bodyPr wrap="square" rtlCol="0">
            <a:spAutoFit/>
          </a:bodyPr>
          <a:lstStyle/>
          <a:p>
            <a:r>
              <a:rPr lang="en-IN" sz="2800" dirty="0">
                <a:solidFill>
                  <a:srgbClr val="FF0000"/>
                </a:solidFill>
                <a:latin typeface="Bahnschrift SemiBold" pitchFamily="34" charset="0"/>
              </a:rPr>
              <a:t>Casualties due to Attack</a:t>
            </a:r>
          </a:p>
        </p:txBody>
      </p:sp>
      <p:sp>
        <p:nvSpPr>
          <p:cNvPr id="4" name="TextBox 3"/>
          <p:cNvSpPr txBox="1"/>
          <p:nvPr/>
        </p:nvSpPr>
        <p:spPr>
          <a:xfrm>
            <a:off x="467544" y="1196752"/>
            <a:ext cx="8280920" cy="2031325"/>
          </a:xfrm>
          <a:prstGeom prst="rect">
            <a:avLst/>
          </a:prstGeom>
          <a:noFill/>
        </p:spPr>
        <p:txBody>
          <a:bodyPr wrap="square" rtlCol="0">
            <a:spAutoFit/>
          </a:bodyPr>
          <a:lstStyle/>
          <a:p>
            <a:r>
              <a:rPr lang="en-IN" dirty="0">
                <a:latin typeface="Bahnschrift SemiBold" pitchFamily="34" charset="0"/>
              </a:rPr>
              <a:t>1] Year wise Casualties- ( Killed + Wounded )</a:t>
            </a:r>
          </a:p>
          <a:p>
            <a:endParaRPr lang="en-IN" dirty="0">
              <a:latin typeface="Bahnschrift SemiBold" pitchFamily="34" charset="0"/>
            </a:endParaRPr>
          </a:p>
          <a:p>
            <a:pPr marL="285750" indent="-285750">
              <a:buFont typeface="Wingdings" pitchFamily="2" charset="2"/>
              <a:buChar char="§"/>
            </a:pPr>
            <a:r>
              <a:rPr lang="en-IN" dirty="0">
                <a:latin typeface="Bahnschrift SemiBold" pitchFamily="34" charset="0"/>
              </a:rPr>
              <a:t>The most number of Casualties are in the Year of 2015, which are more than 70000 in a single year.</a:t>
            </a:r>
          </a:p>
          <a:p>
            <a:pPr marL="285750" indent="-285750">
              <a:buFont typeface="Wingdings" pitchFamily="2" charset="2"/>
              <a:buChar char="§"/>
            </a:pPr>
            <a:r>
              <a:rPr lang="en-IN" dirty="0">
                <a:latin typeface="Bahnschrift SemiBold" pitchFamily="34" charset="0"/>
              </a:rPr>
              <a:t>The least number of Casualties are in the Year of 1971, which are around 255.</a:t>
            </a:r>
          </a:p>
          <a:p>
            <a:pPr marL="285750" indent="-285750">
              <a:buFont typeface="Wingdings" pitchFamily="2" charset="2"/>
              <a:buChar char="§"/>
            </a:pPr>
            <a:r>
              <a:rPr lang="en-IN" dirty="0">
                <a:latin typeface="Bahnschrift SemiBold" pitchFamily="34" charset="0"/>
              </a:rPr>
              <a:t>Casualties are increased rapidly from 2012 to 2017.</a:t>
            </a:r>
          </a:p>
          <a:p>
            <a:pPr marL="285750" indent="-285750">
              <a:buFont typeface="Wingdings" pitchFamily="2" charset="2"/>
              <a:buChar char="§"/>
            </a:pPr>
            <a:endParaRPr lang="en-IN" dirty="0">
              <a:latin typeface="Bahnschrift SemiBold" pitchFamily="34"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421316"/>
            <a:ext cx="8601075" cy="3334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507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 y="3125167"/>
            <a:ext cx="8667750" cy="3703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7544" y="980728"/>
            <a:ext cx="7920880" cy="2031325"/>
          </a:xfrm>
          <a:prstGeom prst="rect">
            <a:avLst/>
          </a:prstGeom>
          <a:noFill/>
        </p:spPr>
        <p:txBody>
          <a:bodyPr wrap="square" rtlCol="0">
            <a:spAutoFit/>
          </a:bodyPr>
          <a:lstStyle/>
          <a:p>
            <a:r>
              <a:rPr lang="en-IN" dirty="0">
                <a:latin typeface="Bahnschrift SemiBold" pitchFamily="34" charset="0"/>
              </a:rPr>
              <a:t>2] Country wise Casualties-( Killed + Wounded )</a:t>
            </a:r>
          </a:p>
          <a:p>
            <a:endParaRPr lang="en-IN" dirty="0">
              <a:latin typeface="Bahnschrift SemiBold" pitchFamily="34" charset="0"/>
            </a:endParaRPr>
          </a:p>
          <a:p>
            <a:pPr marL="285750" indent="-285750">
              <a:buFont typeface="Wingdings" pitchFamily="2" charset="2"/>
              <a:buChar char="§"/>
            </a:pPr>
            <a:r>
              <a:rPr lang="en-IN" dirty="0">
                <a:latin typeface="Bahnschrift SemiBold" pitchFamily="34" charset="0"/>
              </a:rPr>
              <a:t> The graph shows the top 20 countries which have higher Casualties in which Iraq is at 1</a:t>
            </a:r>
            <a:r>
              <a:rPr lang="en-IN" baseline="30000" dirty="0">
                <a:latin typeface="Bahnschrift SemiBold" pitchFamily="34" charset="0"/>
              </a:rPr>
              <a:t>st</a:t>
            </a:r>
            <a:r>
              <a:rPr lang="en-IN" dirty="0">
                <a:latin typeface="Bahnschrift SemiBold" pitchFamily="34" charset="0"/>
              </a:rPr>
              <a:t> position ,i.e. approx. 200000 casualties are there.</a:t>
            </a:r>
          </a:p>
          <a:p>
            <a:pPr marL="285750" indent="-285750">
              <a:buFont typeface="Wingdings" pitchFamily="2" charset="2"/>
              <a:buChar char="§"/>
            </a:pPr>
            <a:r>
              <a:rPr lang="en-IN" dirty="0">
                <a:latin typeface="Bahnschrift SemiBold" pitchFamily="34" charset="0"/>
              </a:rPr>
              <a:t>Nicaragua is at 20</a:t>
            </a:r>
            <a:r>
              <a:rPr lang="en-IN" baseline="30000" dirty="0">
                <a:latin typeface="Bahnschrift SemiBold" pitchFamily="34" charset="0"/>
              </a:rPr>
              <a:t>th</a:t>
            </a:r>
            <a:r>
              <a:rPr lang="en-IN" dirty="0">
                <a:latin typeface="Bahnschrift SemiBold" pitchFamily="34" charset="0"/>
              </a:rPr>
              <a:t> position having total casualties less than 25000.</a:t>
            </a:r>
          </a:p>
          <a:p>
            <a:pPr marL="285750" indent="-285750">
              <a:buFont typeface="Wingdings" pitchFamily="2" charset="2"/>
              <a:buChar char="§"/>
            </a:pPr>
            <a:r>
              <a:rPr lang="en-IN" dirty="0">
                <a:latin typeface="Bahnschrift SemiBold" pitchFamily="34" charset="0"/>
              </a:rPr>
              <a:t>India is at 4</a:t>
            </a:r>
            <a:r>
              <a:rPr lang="en-IN" baseline="30000" dirty="0">
                <a:latin typeface="Bahnschrift SemiBold" pitchFamily="34" charset="0"/>
              </a:rPr>
              <a:t>th</a:t>
            </a:r>
            <a:r>
              <a:rPr lang="en-IN" dirty="0">
                <a:latin typeface="Bahnschrift SemiBold" pitchFamily="34" charset="0"/>
              </a:rPr>
              <a:t> position having total casualties of near about 50000.</a:t>
            </a:r>
          </a:p>
          <a:p>
            <a:pPr marL="285750" indent="-285750">
              <a:buFont typeface="Wingdings" pitchFamily="2" charset="2"/>
              <a:buChar char="§"/>
            </a:pPr>
            <a:r>
              <a:rPr lang="en-IN" dirty="0">
                <a:latin typeface="Bahnschrift SemiBold" pitchFamily="34" charset="0"/>
              </a:rPr>
              <a:t>Iraq is the most affected country.</a:t>
            </a:r>
          </a:p>
        </p:txBody>
      </p:sp>
    </p:spTree>
    <p:extLst>
      <p:ext uri="{BB962C8B-B14F-4D97-AF65-F5344CB8AC3E}">
        <p14:creationId xmlns:p14="http://schemas.microsoft.com/office/powerpoint/2010/main" val="1322091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1432" y="287070"/>
            <a:ext cx="4176464" cy="523220"/>
          </a:xfrm>
          <a:prstGeom prst="rect">
            <a:avLst/>
          </a:prstGeom>
          <a:noFill/>
        </p:spPr>
        <p:txBody>
          <a:bodyPr wrap="square" rtlCol="0">
            <a:spAutoFit/>
          </a:bodyPr>
          <a:lstStyle/>
          <a:p>
            <a:r>
              <a:rPr lang="en-IN" sz="2800" dirty="0">
                <a:solidFill>
                  <a:srgbClr val="FF0000"/>
                </a:solidFill>
                <a:latin typeface="Bahnschrift SemiBold" pitchFamily="34" charset="0"/>
              </a:rPr>
              <a:t>Terrorist Groups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896" y="810290"/>
            <a:ext cx="4698478" cy="578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95536" y="1268760"/>
            <a:ext cx="3600400" cy="4801314"/>
          </a:xfrm>
          <a:prstGeom prst="rect">
            <a:avLst/>
          </a:prstGeom>
          <a:noFill/>
        </p:spPr>
        <p:txBody>
          <a:bodyPr wrap="square" rtlCol="0">
            <a:spAutoFit/>
          </a:bodyPr>
          <a:lstStyle/>
          <a:p>
            <a:pPr marL="285750" indent="-285750">
              <a:buFont typeface="Wingdings" pitchFamily="2" charset="2"/>
              <a:buChar char="§"/>
            </a:pPr>
            <a:r>
              <a:rPr lang="en-IN" dirty="0">
                <a:latin typeface="Bahnschrift SemiBold" pitchFamily="34" charset="0"/>
              </a:rPr>
              <a:t>There are 16 Terrorist Groups  who are responsible for Terrorist activities.</a:t>
            </a:r>
          </a:p>
          <a:p>
            <a:pPr marL="285750" indent="-285750">
              <a:buFont typeface="Wingdings" pitchFamily="2" charset="2"/>
              <a:buChar char="§"/>
            </a:pPr>
            <a:r>
              <a:rPr lang="en-IN" dirty="0">
                <a:latin typeface="Bahnschrift SemiBold" pitchFamily="34" charset="0"/>
              </a:rPr>
              <a:t>Taliban is at 1</a:t>
            </a:r>
            <a:r>
              <a:rPr lang="en-IN" baseline="30000" dirty="0">
                <a:latin typeface="Bahnschrift SemiBold" pitchFamily="34" charset="0"/>
              </a:rPr>
              <a:t>st</a:t>
            </a:r>
            <a:r>
              <a:rPr lang="en-IN" dirty="0">
                <a:latin typeface="Bahnschrift SemiBold" pitchFamily="34" charset="0"/>
              </a:rPr>
              <a:t> position who made highest attacks globally ,i.e. 7478 attacks.</a:t>
            </a:r>
          </a:p>
          <a:p>
            <a:pPr marL="285750" indent="-285750">
              <a:buFont typeface="Wingdings" pitchFamily="2" charset="2"/>
              <a:buChar char="§"/>
            </a:pPr>
            <a:r>
              <a:rPr lang="en-IN" dirty="0">
                <a:latin typeface="Bahnschrift SemiBold" pitchFamily="34" charset="0"/>
              </a:rPr>
              <a:t>Tehrik-i-Taliban Pakistan (TTP) is at 16</a:t>
            </a:r>
            <a:r>
              <a:rPr lang="en-IN" baseline="30000" dirty="0">
                <a:latin typeface="Bahnschrift SemiBold" pitchFamily="34" charset="0"/>
              </a:rPr>
              <a:t>th</a:t>
            </a:r>
            <a:r>
              <a:rPr lang="en-IN" dirty="0">
                <a:latin typeface="Bahnschrift SemiBold" pitchFamily="34" charset="0"/>
              </a:rPr>
              <a:t> position . i.e. 1400 attacks by TTP.</a:t>
            </a:r>
          </a:p>
          <a:p>
            <a:pPr marL="285750" indent="-285750">
              <a:buFont typeface="Wingdings" pitchFamily="2" charset="2"/>
              <a:buChar char="§"/>
            </a:pPr>
            <a:r>
              <a:rPr lang="en-IN" dirty="0">
                <a:latin typeface="Bahnschrift SemiBold" pitchFamily="34" charset="0"/>
              </a:rPr>
              <a:t>The most number of Casualties are from Islamic State of Iraq and the Levant (ISIL) group.</a:t>
            </a:r>
          </a:p>
          <a:p>
            <a:pPr marL="285750" indent="-285750">
              <a:buFont typeface="Wingdings" pitchFamily="2" charset="2"/>
              <a:buChar char="§"/>
            </a:pPr>
            <a:r>
              <a:rPr lang="en-IN" dirty="0">
                <a:latin typeface="Bahnschrift SemiBold" pitchFamily="34" charset="0"/>
              </a:rPr>
              <a:t>The least number of Casualties are from Revolutionary Armed Forces of Colombia (FARC) group.</a:t>
            </a:r>
          </a:p>
        </p:txBody>
      </p:sp>
    </p:spTree>
    <p:extLst>
      <p:ext uri="{BB962C8B-B14F-4D97-AF65-F5344CB8AC3E}">
        <p14:creationId xmlns:p14="http://schemas.microsoft.com/office/powerpoint/2010/main" val="3424428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89952"/>
            <a:ext cx="4680520" cy="523220"/>
          </a:xfrm>
          <a:prstGeom prst="rect">
            <a:avLst/>
          </a:prstGeom>
          <a:noFill/>
        </p:spPr>
        <p:txBody>
          <a:bodyPr wrap="square" rtlCol="0">
            <a:spAutoFit/>
          </a:bodyPr>
          <a:lstStyle/>
          <a:p>
            <a:r>
              <a:rPr lang="en-IN" sz="2800" dirty="0">
                <a:solidFill>
                  <a:srgbClr val="FF0000"/>
                </a:solidFill>
                <a:latin typeface="Bahnschrift SemiBold" pitchFamily="34" charset="0"/>
              </a:rPr>
              <a:t>Type of Attack</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991" y="3140967"/>
            <a:ext cx="8601075" cy="371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7544" y="1196752"/>
            <a:ext cx="8208912" cy="1200329"/>
          </a:xfrm>
          <a:prstGeom prst="rect">
            <a:avLst/>
          </a:prstGeom>
          <a:noFill/>
        </p:spPr>
        <p:txBody>
          <a:bodyPr wrap="square" rtlCol="0">
            <a:spAutoFit/>
          </a:bodyPr>
          <a:lstStyle/>
          <a:p>
            <a:pPr marL="285750" indent="-285750">
              <a:buFont typeface="Wingdings" pitchFamily="2" charset="2"/>
              <a:buChar char="§"/>
            </a:pPr>
            <a:r>
              <a:rPr lang="en-IN" dirty="0">
                <a:latin typeface="Bahnschrift SemiBold" pitchFamily="34" charset="0"/>
              </a:rPr>
              <a:t> Over 80000 attacks are of Bombing /Explosion type and the second most type of attack used is Armed Assault which is around 40000 attacks.</a:t>
            </a:r>
          </a:p>
          <a:p>
            <a:pPr marL="285750" indent="-285750">
              <a:buFont typeface="Wingdings" pitchFamily="2" charset="2"/>
              <a:buChar char="§"/>
            </a:pPr>
            <a:r>
              <a:rPr lang="en-IN" dirty="0">
                <a:latin typeface="Bahnschrift SemiBold" pitchFamily="34" charset="0"/>
              </a:rPr>
              <a:t> The least type of attack used is Hijacking.</a:t>
            </a:r>
          </a:p>
          <a:p>
            <a:endParaRPr lang="en-IN" dirty="0">
              <a:latin typeface="Bahnschrift SemiBold" pitchFamily="34" charset="0"/>
            </a:endParaRPr>
          </a:p>
        </p:txBody>
      </p:sp>
    </p:spTree>
    <p:extLst>
      <p:ext uri="{BB962C8B-B14F-4D97-AF65-F5344CB8AC3E}">
        <p14:creationId xmlns:p14="http://schemas.microsoft.com/office/powerpoint/2010/main" val="2507160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3140967"/>
            <a:ext cx="8539761" cy="36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3525" y="188640"/>
            <a:ext cx="4053855" cy="523220"/>
          </a:xfrm>
          <a:prstGeom prst="rect">
            <a:avLst/>
          </a:prstGeom>
          <a:noFill/>
        </p:spPr>
        <p:txBody>
          <a:bodyPr wrap="square" rtlCol="0">
            <a:spAutoFit/>
          </a:bodyPr>
          <a:lstStyle/>
          <a:p>
            <a:r>
              <a:rPr lang="en-IN" sz="2800" dirty="0">
                <a:solidFill>
                  <a:srgbClr val="FF0000"/>
                </a:solidFill>
                <a:latin typeface="Bahnschrift SemiBold" pitchFamily="34" charset="0"/>
              </a:rPr>
              <a:t>Analysis of Cities</a:t>
            </a:r>
          </a:p>
        </p:txBody>
      </p:sp>
      <p:sp>
        <p:nvSpPr>
          <p:cNvPr id="4" name="TextBox 3"/>
          <p:cNvSpPr txBox="1"/>
          <p:nvPr/>
        </p:nvSpPr>
        <p:spPr>
          <a:xfrm>
            <a:off x="467544" y="832643"/>
            <a:ext cx="8136904" cy="2308324"/>
          </a:xfrm>
          <a:prstGeom prst="rect">
            <a:avLst/>
          </a:prstGeom>
          <a:noFill/>
        </p:spPr>
        <p:txBody>
          <a:bodyPr wrap="square" rtlCol="0">
            <a:spAutoFit/>
          </a:bodyPr>
          <a:lstStyle/>
          <a:p>
            <a:pPr marL="285750" indent="-285750">
              <a:buFont typeface="Wingdings" pitchFamily="2" charset="2"/>
              <a:buChar char="§"/>
            </a:pPr>
            <a:r>
              <a:rPr lang="en-IN" dirty="0">
                <a:latin typeface="Bahnschrift SemiBold" pitchFamily="34" charset="0"/>
              </a:rPr>
              <a:t> Top 14 cities are plotted on graph according to most attacks, here the Baghdad is the hotspot for attack. More than 7000 attacks are happened in Baghdad.</a:t>
            </a:r>
          </a:p>
          <a:p>
            <a:pPr marL="285750" indent="-285750">
              <a:buFont typeface="Wingdings" pitchFamily="2" charset="2"/>
              <a:buChar char="§"/>
            </a:pPr>
            <a:r>
              <a:rPr lang="en-IN" dirty="0">
                <a:latin typeface="Bahnschrift SemiBold" pitchFamily="34" charset="0"/>
              </a:rPr>
              <a:t> Medellin is at 14</a:t>
            </a:r>
            <a:r>
              <a:rPr lang="en-IN" baseline="30000" dirty="0">
                <a:latin typeface="Bahnschrift SemiBold" pitchFamily="34" charset="0"/>
              </a:rPr>
              <a:t>th</a:t>
            </a:r>
            <a:r>
              <a:rPr lang="en-IN" dirty="0">
                <a:latin typeface="Bahnschrift SemiBold" pitchFamily="34" charset="0"/>
              </a:rPr>
              <a:t> place and attacks happened in Medellin are near about 1000.</a:t>
            </a:r>
          </a:p>
          <a:p>
            <a:pPr marL="285750" indent="-285750">
              <a:buFont typeface="Wingdings" pitchFamily="2" charset="2"/>
              <a:buChar char="§"/>
            </a:pPr>
            <a:r>
              <a:rPr lang="en-IN" dirty="0">
                <a:latin typeface="Bahnschrift SemiBold" pitchFamily="34" charset="0"/>
              </a:rPr>
              <a:t>Karachi is at 2</a:t>
            </a:r>
            <a:r>
              <a:rPr lang="en-IN" baseline="30000" dirty="0">
                <a:latin typeface="Bahnschrift SemiBold" pitchFamily="34" charset="0"/>
              </a:rPr>
              <a:t>nd</a:t>
            </a:r>
            <a:r>
              <a:rPr lang="en-IN" dirty="0">
                <a:latin typeface="Bahnschrift SemiBold" pitchFamily="34" charset="0"/>
              </a:rPr>
              <a:t> place but still there is huge gap of no. of  attacks happened between Karachi and Baghdad, i.e. attacks in Karachi = approx. 3000 attacks.</a:t>
            </a:r>
          </a:p>
        </p:txBody>
      </p:sp>
    </p:spTree>
    <p:extLst>
      <p:ext uri="{BB962C8B-B14F-4D97-AF65-F5344CB8AC3E}">
        <p14:creationId xmlns:p14="http://schemas.microsoft.com/office/powerpoint/2010/main" val="241281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0" y="1772816"/>
            <a:ext cx="9001125"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75037"/>
            <a:ext cx="4176713"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23528" y="1416374"/>
            <a:ext cx="5040560" cy="369332"/>
          </a:xfrm>
          <a:prstGeom prst="rect">
            <a:avLst/>
          </a:prstGeom>
          <a:noFill/>
        </p:spPr>
        <p:txBody>
          <a:bodyPr wrap="square" rtlCol="0">
            <a:spAutoFit/>
          </a:bodyPr>
          <a:lstStyle/>
          <a:p>
            <a:r>
              <a:rPr lang="en-IN" dirty="0">
                <a:latin typeface="Bahnschrift SemiBold" pitchFamily="34" charset="0"/>
              </a:rPr>
              <a:t>Comparison Graph with Casualty.</a:t>
            </a:r>
          </a:p>
        </p:txBody>
      </p:sp>
    </p:spTree>
    <p:extLst>
      <p:ext uri="{BB962C8B-B14F-4D97-AF65-F5344CB8AC3E}">
        <p14:creationId xmlns:p14="http://schemas.microsoft.com/office/powerpoint/2010/main" val="217367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8" y="2420888"/>
            <a:ext cx="8856984" cy="443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2855" y="188640"/>
            <a:ext cx="2710822" cy="461665"/>
          </a:xfrm>
          <a:prstGeom prst="rect">
            <a:avLst/>
          </a:prstGeom>
          <a:noFill/>
        </p:spPr>
        <p:txBody>
          <a:bodyPr wrap="square" rtlCol="0">
            <a:spAutoFit/>
          </a:bodyPr>
          <a:lstStyle/>
          <a:p>
            <a:r>
              <a:rPr lang="en-IN" sz="2400" dirty="0">
                <a:solidFill>
                  <a:srgbClr val="FF0000"/>
                </a:solidFill>
                <a:latin typeface="Bahnschrift SemiBold" pitchFamily="34" charset="0"/>
              </a:rPr>
              <a:t>Target for Attacks</a:t>
            </a:r>
          </a:p>
        </p:txBody>
      </p:sp>
      <p:sp>
        <p:nvSpPr>
          <p:cNvPr id="4" name="TextBox 3"/>
          <p:cNvSpPr txBox="1"/>
          <p:nvPr/>
        </p:nvSpPr>
        <p:spPr>
          <a:xfrm>
            <a:off x="469923" y="796062"/>
            <a:ext cx="8208912" cy="1477328"/>
          </a:xfrm>
          <a:prstGeom prst="rect">
            <a:avLst/>
          </a:prstGeom>
          <a:noFill/>
        </p:spPr>
        <p:txBody>
          <a:bodyPr wrap="square" rtlCol="0">
            <a:spAutoFit/>
          </a:bodyPr>
          <a:lstStyle/>
          <a:p>
            <a:pPr marL="285750" indent="-285750">
              <a:buFont typeface="Wingdings" pitchFamily="2" charset="2"/>
              <a:buChar char="§"/>
            </a:pPr>
            <a:r>
              <a:rPr lang="en-IN" dirty="0">
                <a:latin typeface="Bahnschrift SemiBold" pitchFamily="34" charset="0"/>
              </a:rPr>
              <a:t> The most targeted category for attack is Private Citizen &amp; Property. Over 40000 attacks were happened in this category.</a:t>
            </a:r>
          </a:p>
          <a:p>
            <a:pPr marL="285750" indent="-285750">
              <a:buFont typeface="Wingdings" pitchFamily="2" charset="2"/>
              <a:buChar char="§"/>
            </a:pPr>
            <a:r>
              <a:rPr lang="en-IN" dirty="0">
                <a:latin typeface="Bahnschrift SemiBold" pitchFamily="34" charset="0"/>
              </a:rPr>
              <a:t> The top 5 categories are mostly targeted by Terrorists.</a:t>
            </a:r>
          </a:p>
          <a:p>
            <a:pPr marL="285750" indent="-285750">
              <a:buFont typeface="Wingdings" pitchFamily="2" charset="2"/>
              <a:buChar char="§"/>
            </a:pPr>
            <a:r>
              <a:rPr lang="en-IN" dirty="0">
                <a:latin typeface="Bahnschrift SemiBold" pitchFamily="34" charset="0"/>
              </a:rPr>
              <a:t>Abortion related, Food &amp;water supply related categories are very least targeted categories.</a:t>
            </a:r>
          </a:p>
        </p:txBody>
      </p:sp>
    </p:spTree>
    <p:extLst>
      <p:ext uri="{BB962C8B-B14F-4D97-AF65-F5344CB8AC3E}">
        <p14:creationId xmlns:p14="http://schemas.microsoft.com/office/powerpoint/2010/main" val="4150345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5397" y="364356"/>
            <a:ext cx="4248472" cy="523220"/>
          </a:xfrm>
          <a:prstGeom prst="rect">
            <a:avLst/>
          </a:prstGeom>
          <a:noFill/>
        </p:spPr>
        <p:txBody>
          <a:bodyPr wrap="square" rtlCol="0">
            <a:spAutoFit/>
          </a:bodyPr>
          <a:lstStyle/>
          <a:p>
            <a:r>
              <a:rPr lang="en-IN" sz="2800" dirty="0">
                <a:solidFill>
                  <a:srgbClr val="FF0000"/>
                </a:solidFill>
                <a:latin typeface="Bahnschrift SemiBold" pitchFamily="34" charset="0"/>
              </a:rPr>
              <a:t>Challenges</a:t>
            </a:r>
          </a:p>
        </p:txBody>
      </p:sp>
      <p:sp>
        <p:nvSpPr>
          <p:cNvPr id="3" name="TextBox 2"/>
          <p:cNvSpPr txBox="1"/>
          <p:nvPr/>
        </p:nvSpPr>
        <p:spPr>
          <a:xfrm>
            <a:off x="539552" y="1268760"/>
            <a:ext cx="7056784" cy="2246769"/>
          </a:xfrm>
          <a:prstGeom prst="rect">
            <a:avLst/>
          </a:prstGeom>
          <a:noFill/>
        </p:spPr>
        <p:txBody>
          <a:bodyPr wrap="square" rtlCol="0">
            <a:spAutoFit/>
          </a:bodyPr>
          <a:lstStyle/>
          <a:p>
            <a:pPr marL="285750" indent="-285750">
              <a:buFont typeface="Wingdings" pitchFamily="2" charset="2"/>
              <a:buChar char="§"/>
            </a:pPr>
            <a:r>
              <a:rPr lang="en-IN" sz="2000" dirty="0">
                <a:latin typeface="Bahnschrift SemiBold" pitchFamily="34" charset="0"/>
              </a:rPr>
              <a:t> There was too much data available in the csv file. To get meaningful data  and arranging them was a challenge.</a:t>
            </a:r>
          </a:p>
          <a:p>
            <a:pPr marL="285750" indent="-285750">
              <a:buFont typeface="Wingdings" pitchFamily="2" charset="2"/>
              <a:buChar char="§"/>
            </a:pPr>
            <a:r>
              <a:rPr lang="en-IN" sz="2000" dirty="0">
                <a:latin typeface="Bahnschrift SemiBold" pitchFamily="34" charset="0"/>
              </a:rPr>
              <a:t> There was lots of null values in the Data set.</a:t>
            </a:r>
          </a:p>
          <a:p>
            <a:pPr marL="285750" indent="-285750">
              <a:buFont typeface="Wingdings" pitchFamily="2" charset="2"/>
              <a:buChar char="§"/>
            </a:pPr>
            <a:r>
              <a:rPr lang="en-IN" sz="2000" dirty="0">
                <a:latin typeface="Bahnschrift SemiBold" pitchFamily="34" charset="0"/>
              </a:rPr>
              <a:t> Team mates have given different names for data frames. Combining them was a challenge.</a:t>
            </a:r>
          </a:p>
          <a:p>
            <a:pPr marL="285750" indent="-285750">
              <a:buFont typeface="Wingdings" pitchFamily="2" charset="2"/>
              <a:buChar char="§"/>
            </a:pPr>
            <a:r>
              <a:rPr lang="en-IN" sz="2000" dirty="0">
                <a:latin typeface="Bahnschrift SemiBold" pitchFamily="34" charset="0"/>
              </a:rPr>
              <a:t>Understanding the errors while coding and eliminating them was a challenge.</a:t>
            </a:r>
          </a:p>
        </p:txBody>
      </p:sp>
    </p:spTree>
    <p:extLst>
      <p:ext uri="{BB962C8B-B14F-4D97-AF65-F5344CB8AC3E}">
        <p14:creationId xmlns:p14="http://schemas.microsoft.com/office/powerpoint/2010/main" val="2633725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89613"/>
            <a:ext cx="3672408" cy="523220"/>
          </a:xfrm>
          <a:prstGeom prst="rect">
            <a:avLst/>
          </a:prstGeom>
          <a:noFill/>
        </p:spPr>
        <p:txBody>
          <a:bodyPr wrap="square" rtlCol="0">
            <a:spAutoFit/>
          </a:bodyPr>
          <a:lstStyle/>
          <a:p>
            <a:r>
              <a:rPr lang="en-IN" sz="2800" dirty="0">
                <a:solidFill>
                  <a:srgbClr val="FF0000"/>
                </a:solidFill>
                <a:latin typeface="Bahnschrift SemiBold" pitchFamily="34" charset="0"/>
              </a:rPr>
              <a:t>Conclusion...</a:t>
            </a:r>
          </a:p>
        </p:txBody>
      </p:sp>
      <p:sp>
        <p:nvSpPr>
          <p:cNvPr id="3" name="TextBox 2"/>
          <p:cNvSpPr txBox="1"/>
          <p:nvPr/>
        </p:nvSpPr>
        <p:spPr>
          <a:xfrm>
            <a:off x="448994" y="980728"/>
            <a:ext cx="8208912" cy="6740307"/>
          </a:xfrm>
          <a:prstGeom prst="rect">
            <a:avLst/>
          </a:prstGeom>
          <a:noFill/>
        </p:spPr>
        <p:txBody>
          <a:bodyPr wrap="square" rtlCol="0">
            <a:spAutoFit/>
          </a:bodyPr>
          <a:lstStyle/>
          <a:p>
            <a:r>
              <a:rPr lang="en-IN" dirty="0">
                <a:latin typeface="Bahnschrift SemiBold" pitchFamily="34" charset="0"/>
              </a:rPr>
              <a:t> After analysing all the data of years between 1970 – 2017 and graph we can conclude that-</a:t>
            </a:r>
          </a:p>
          <a:p>
            <a:endParaRPr lang="en-IN" dirty="0">
              <a:latin typeface="Bahnschrift SemiBold" pitchFamily="34" charset="0"/>
            </a:endParaRPr>
          </a:p>
          <a:p>
            <a:pPr marL="285750" indent="-285750">
              <a:buFont typeface="Wingdings" pitchFamily="2" charset="2"/>
              <a:buChar char="§"/>
            </a:pPr>
            <a:r>
              <a:rPr lang="en-IN" dirty="0">
                <a:latin typeface="Bahnschrift SemiBold" pitchFamily="34" charset="0"/>
              </a:rPr>
              <a:t> Iraq is  the hotspot of Terrorism . Most of the attacks are occurred in Iraq. Pakistan is at 2</a:t>
            </a:r>
            <a:r>
              <a:rPr lang="en-IN" baseline="30000" dirty="0">
                <a:latin typeface="Bahnschrift SemiBold" pitchFamily="34" charset="0"/>
              </a:rPr>
              <a:t>nd</a:t>
            </a:r>
            <a:r>
              <a:rPr lang="en-IN" dirty="0">
                <a:latin typeface="Bahnschrift SemiBold" pitchFamily="34" charset="0"/>
              </a:rPr>
              <a:t> place . After Pakistan , Afghanistan and India are at 3</a:t>
            </a:r>
            <a:r>
              <a:rPr lang="en-IN" baseline="30000" dirty="0">
                <a:latin typeface="Bahnschrift SemiBold" pitchFamily="34" charset="0"/>
              </a:rPr>
              <a:t>rd</a:t>
            </a:r>
            <a:r>
              <a:rPr lang="en-IN" dirty="0">
                <a:latin typeface="Bahnschrift SemiBold" pitchFamily="34" charset="0"/>
              </a:rPr>
              <a:t> and 4</a:t>
            </a:r>
            <a:r>
              <a:rPr lang="en-IN" baseline="30000" dirty="0">
                <a:latin typeface="Bahnschrift SemiBold" pitchFamily="34" charset="0"/>
              </a:rPr>
              <a:t>th</a:t>
            </a:r>
            <a:r>
              <a:rPr lang="en-IN" dirty="0">
                <a:latin typeface="Bahnschrift SemiBold" pitchFamily="34" charset="0"/>
              </a:rPr>
              <a:t> position viz. Similarly the least number of attacks were occurred in Turkey.</a:t>
            </a:r>
          </a:p>
          <a:p>
            <a:pPr marL="285750" indent="-285750">
              <a:buFont typeface="Wingdings" pitchFamily="2" charset="2"/>
              <a:buChar char="§"/>
            </a:pPr>
            <a:r>
              <a:rPr lang="en-IN" dirty="0">
                <a:latin typeface="Bahnschrift SemiBold" pitchFamily="34" charset="0"/>
              </a:rPr>
              <a:t>In terms of Casualty also Iraq can be considered as most affected country because very high amount of casualties due to terrorism  is in Iraq.  But Philippines  can be considered as least affected country in terms of casualty.</a:t>
            </a:r>
          </a:p>
          <a:p>
            <a:pPr marL="285750" indent="-285750">
              <a:buFont typeface="Wingdings" pitchFamily="2" charset="2"/>
              <a:buChar char="§"/>
            </a:pPr>
            <a:r>
              <a:rPr lang="en-IN" dirty="0">
                <a:latin typeface="Bahnschrift SemiBold" pitchFamily="34" charset="0"/>
              </a:rPr>
              <a:t>The Year 2014 is considered as the most attacked  year in the span of 47 years. Similarly the Year 1971 is least attacked year.</a:t>
            </a:r>
          </a:p>
          <a:p>
            <a:pPr marL="285750" indent="-285750">
              <a:buFont typeface="Wingdings" pitchFamily="2" charset="2"/>
              <a:buChar char="§"/>
            </a:pPr>
            <a:r>
              <a:rPr lang="en-IN" dirty="0">
                <a:latin typeface="Bahnschrift SemiBold" pitchFamily="34" charset="0"/>
              </a:rPr>
              <a:t> Middle East &amp; North Africa is the hotspot region for Terrorist activities. Because of that the amount of casualties in that region is also high. We know that all the Trade Business is very active in this region. Hence the effect of terrorist activities are seen in world wide. </a:t>
            </a:r>
          </a:p>
          <a:p>
            <a:pPr marL="285750" indent="-285750">
              <a:buFont typeface="Wingdings" pitchFamily="2" charset="2"/>
              <a:buChar char="§"/>
            </a:pPr>
            <a:r>
              <a:rPr lang="en-IN" dirty="0">
                <a:latin typeface="Bahnschrift SemiBold" pitchFamily="34" charset="0"/>
              </a:rPr>
              <a:t> If we talk about a specific city then Baghdad is most affected city the world. It is very obvious because Baghdad is the capital of Iraq. Athens is the city which can be considered as least affected city.</a:t>
            </a:r>
          </a:p>
          <a:p>
            <a:pPr marL="285750" indent="-285750">
              <a:buFont typeface="Wingdings" pitchFamily="2" charset="2"/>
              <a:buChar char="§"/>
            </a:pPr>
            <a:endParaRPr lang="en-IN" dirty="0">
              <a:latin typeface="Bahnschrift SemiBold" pitchFamily="34" charset="0"/>
            </a:endParaRPr>
          </a:p>
          <a:p>
            <a:pPr marL="285750" indent="-285750">
              <a:buFont typeface="Wingdings" pitchFamily="2" charset="2"/>
              <a:buChar char="§"/>
            </a:pPr>
            <a:endParaRPr lang="en-IN" dirty="0">
              <a:latin typeface="Bahnschrift SemiBold" pitchFamily="34" charset="0"/>
            </a:endParaRPr>
          </a:p>
          <a:p>
            <a:pPr marL="285750" indent="-285750">
              <a:buFont typeface="Wingdings" pitchFamily="2" charset="2"/>
              <a:buChar char="§"/>
            </a:pPr>
            <a:endParaRPr lang="en-IN" dirty="0">
              <a:latin typeface="Bahnschrift SemiBold" pitchFamily="34" charset="0"/>
            </a:endParaRPr>
          </a:p>
          <a:p>
            <a:pPr marL="285750" indent="-285750">
              <a:buFont typeface="Wingdings" pitchFamily="2" charset="2"/>
              <a:buChar char="§"/>
            </a:pPr>
            <a:endParaRPr lang="en-IN" dirty="0">
              <a:latin typeface="Bahnschrift SemiBold" pitchFamily="34" charset="0"/>
            </a:endParaRPr>
          </a:p>
        </p:txBody>
      </p:sp>
    </p:spTree>
    <p:extLst>
      <p:ext uri="{BB962C8B-B14F-4D97-AF65-F5344CB8AC3E}">
        <p14:creationId xmlns:p14="http://schemas.microsoft.com/office/powerpoint/2010/main" val="885857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520" y="260648"/>
            <a:ext cx="3672408" cy="523220"/>
          </a:xfrm>
          <a:prstGeom prst="rect">
            <a:avLst/>
          </a:prstGeom>
          <a:noFill/>
        </p:spPr>
        <p:txBody>
          <a:bodyPr wrap="square" rtlCol="0">
            <a:spAutoFit/>
          </a:bodyPr>
          <a:lstStyle/>
          <a:p>
            <a:r>
              <a:rPr lang="en-IN" sz="2800" dirty="0">
                <a:solidFill>
                  <a:srgbClr val="FF0000"/>
                </a:solidFill>
                <a:latin typeface="Bahnschrift SemiBold" pitchFamily="34" charset="0"/>
              </a:rPr>
              <a:t>Conclusion contd. . . </a:t>
            </a:r>
          </a:p>
        </p:txBody>
      </p:sp>
      <p:sp>
        <p:nvSpPr>
          <p:cNvPr id="4" name="TextBox 3"/>
          <p:cNvSpPr txBox="1"/>
          <p:nvPr/>
        </p:nvSpPr>
        <p:spPr>
          <a:xfrm>
            <a:off x="395536" y="1268760"/>
            <a:ext cx="8136904" cy="2308324"/>
          </a:xfrm>
          <a:prstGeom prst="rect">
            <a:avLst/>
          </a:prstGeom>
          <a:noFill/>
        </p:spPr>
        <p:txBody>
          <a:bodyPr wrap="square" rtlCol="0">
            <a:spAutoFit/>
          </a:bodyPr>
          <a:lstStyle/>
          <a:p>
            <a:pPr marL="285750" indent="-285750">
              <a:buFont typeface="Wingdings" pitchFamily="2" charset="2"/>
              <a:buChar char="§"/>
            </a:pPr>
            <a:r>
              <a:rPr lang="en-IN" dirty="0">
                <a:latin typeface="Bahnschrift SemiBold" pitchFamily="34" charset="0"/>
              </a:rPr>
              <a:t> The Taliban can be considered as most active Terrorist group among all the groups. More than 7000 attacks were done by Taliban.  ISIL ( Islamic State of Iraq and Levant ) is the second most active group.</a:t>
            </a:r>
          </a:p>
          <a:p>
            <a:pPr marL="285750" indent="-285750">
              <a:buFont typeface="Wingdings" pitchFamily="2" charset="2"/>
              <a:buChar char="§"/>
            </a:pPr>
            <a:r>
              <a:rPr lang="en-IN" dirty="0">
                <a:latin typeface="Bahnschrift SemiBold" pitchFamily="34" charset="0"/>
              </a:rPr>
              <a:t>Most number of Casualties are occurred because of ISIL group.</a:t>
            </a:r>
          </a:p>
          <a:p>
            <a:pPr marL="285750" indent="-285750">
              <a:buFont typeface="Wingdings" pitchFamily="2" charset="2"/>
              <a:buChar char="§"/>
            </a:pPr>
            <a:r>
              <a:rPr lang="en-IN" dirty="0">
                <a:latin typeface="Bahnschrift SemiBold" pitchFamily="34" charset="0"/>
              </a:rPr>
              <a:t> Private Citizens &amp; Property, Military, Police, Government, Business are the targeted categories by Terrorist groups.</a:t>
            </a:r>
          </a:p>
          <a:p>
            <a:pPr marL="285750" indent="-285750">
              <a:buFont typeface="Wingdings" pitchFamily="2" charset="2"/>
              <a:buChar char="§"/>
            </a:pPr>
            <a:r>
              <a:rPr lang="en-IN" dirty="0">
                <a:latin typeface="Bahnschrift SemiBold" pitchFamily="34" charset="0"/>
              </a:rPr>
              <a:t> The total humanities affected from 1970 to 2017 due to Terrorism are around 935737.</a:t>
            </a:r>
          </a:p>
        </p:txBody>
      </p:sp>
    </p:spTree>
    <p:extLst>
      <p:ext uri="{BB962C8B-B14F-4D97-AF65-F5344CB8AC3E}">
        <p14:creationId xmlns:p14="http://schemas.microsoft.com/office/powerpoint/2010/main" val="2051309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5217" y="351789"/>
            <a:ext cx="3600400" cy="523220"/>
          </a:xfrm>
          <a:prstGeom prst="rect">
            <a:avLst/>
          </a:prstGeom>
          <a:noFill/>
        </p:spPr>
        <p:txBody>
          <a:bodyPr wrap="square" rtlCol="0">
            <a:spAutoFit/>
          </a:bodyPr>
          <a:lstStyle/>
          <a:p>
            <a:r>
              <a:rPr lang="en-IN" sz="2800" dirty="0">
                <a:solidFill>
                  <a:srgbClr val="FF0000"/>
                </a:solidFill>
                <a:latin typeface="Bahnschrift SemiBold" pitchFamily="34" charset="0"/>
              </a:rPr>
              <a:t>Points for Discussion</a:t>
            </a:r>
          </a:p>
        </p:txBody>
      </p:sp>
      <p:sp>
        <p:nvSpPr>
          <p:cNvPr id="3" name="TextBox 2"/>
          <p:cNvSpPr txBox="1"/>
          <p:nvPr/>
        </p:nvSpPr>
        <p:spPr>
          <a:xfrm>
            <a:off x="611560" y="1412776"/>
            <a:ext cx="7128792" cy="3477875"/>
          </a:xfrm>
          <a:prstGeom prst="rect">
            <a:avLst/>
          </a:prstGeom>
          <a:noFill/>
        </p:spPr>
        <p:txBody>
          <a:bodyPr wrap="square" rtlCol="0">
            <a:spAutoFit/>
          </a:bodyPr>
          <a:lstStyle/>
          <a:p>
            <a:pPr marL="285750" indent="-285750">
              <a:buFont typeface="Wingdings" pitchFamily="2" charset="2"/>
              <a:buChar char="q"/>
            </a:pPr>
            <a:r>
              <a:rPr lang="en-IN" sz="2000" dirty="0">
                <a:latin typeface="Bahnschrift SemiBold" pitchFamily="34" charset="0"/>
              </a:rPr>
              <a:t> Introduction</a:t>
            </a:r>
          </a:p>
          <a:p>
            <a:pPr marL="285750" indent="-285750">
              <a:buFont typeface="Wingdings" pitchFamily="2" charset="2"/>
              <a:buChar char="q"/>
            </a:pPr>
            <a:r>
              <a:rPr lang="en-IN" sz="2000" dirty="0">
                <a:latin typeface="Bahnschrift SemiBold" pitchFamily="34" charset="0"/>
              </a:rPr>
              <a:t> Problem Statement</a:t>
            </a:r>
          </a:p>
          <a:p>
            <a:pPr marL="285750" indent="-285750">
              <a:buFont typeface="Wingdings" pitchFamily="2" charset="2"/>
              <a:buChar char="q"/>
            </a:pPr>
            <a:r>
              <a:rPr lang="en-IN" sz="2000" dirty="0">
                <a:latin typeface="Bahnschrift SemiBold" pitchFamily="34" charset="0"/>
              </a:rPr>
              <a:t> Data Summary</a:t>
            </a:r>
          </a:p>
          <a:p>
            <a:pPr marL="285750" indent="-285750">
              <a:buFont typeface="Wingdings" pitchFamily="2" charset="2"/>
              <a:buChar char="q"/>
            </a:pPr>
            <a:r>
              <a:rPr lang="en-IN" sz="2000" dirty="0">
                <a:latin typeface="Bahnschrift SemiBold" pitchFamily="34" charset="0"/>
              </a:rPr>
              <a:t> Data Analysis </a:t>
            </a:r>
          </a:p>
          <a:p>
            <a:pPr marL="285750" indent="-285750">
              <a:buFont typeface="Wingdings" pitchFamily="2" charset="2"/>
              <a:buChar char="q"/>
            </a:pPr>
            <a:r>
              <a:rPr lang="en-IN" sz="2000" dirty="0">
                <a:latin typeface="Bahnschrift SemiBold" pitchFamily="34" charset="0"/>
              </a:rPr>
              <a:t> Missing Values</a:t>
            </a:r>
          </a:p>
          <a:p>
            <a:pPr marL="285750" indent="-285750">
              <a:buFont typeface="Wingdings" pitchFamily="2" charset="2"/>
              <a:buChar char="q"/>
            </a:pPr>
            <a:r>
              <a:rPr lang="en-IN" sz="2000" dirty="0">
                <a:latin typeface="Bahnschrift SemiBold" pitchFamily="34" charset="0"/>
              </a:rPr>
              <a:t> Distribution of Numerical Values</a:t>
            </a:r>
          </a:p>
          <a:p>
            <a:pPr marL="285750" indent="-285750">
              <a:buFont typeface="Wingdings" pitchFamily="2" charset="2"/>
              <a:buChar char="q"/>
            </a:pPr>
            <a:r>
              <a:rPr lang="en-IN" sz="2000" dirty="0">
                <a:latin typeface="Bahnschrift SemiBold" pitchFamily="34" charset="0"/>
              </a:rPr>
              <a:t> Graphs</a:t>
            </a:r>
          </a:p>
          <a:p>
            <a:pPr marL="285750" indent="-285750">
              <a:buFont typeface="Wingdings" pitchFamily="2" charset="2"/>
              <a:buChar char="q"/>
            </a:pPr>
            <a:r>
              <a:rPr lang="en-IN" sz="2000" dirty="0">
                <a:latin typeface="Bahnschrift SemiBold" pitchFamily="34" charset="0"/>
              </a:rPr>
              <a:t> Correlation Matrix</a:t>
            </a:r>
          </a:p>
          <a:p>
            <a:pPr marL="285750" indent="-285750">
              <a:buFont typeface="Wingdings" pitchFamily="2" charset="2"/>
              <a:buChar char="q"/>
            </a:pPr>
            <a:r>
              <a:rPr lang="en-IN" sz="2000" dirty="0">
                <a:latin typeface="Bahnschrift SemiBold" pitchFamily="34" charset="0"/>
              </a:rPr>
              <a:t> Challenges</a:t>
            </a:r>
          </a:p>
          <a:p>
            <a:pPr marL="285750" indent="-285750">
              <a:buFont typeface="Wingdings" pitchFamily="2" charset="2"/>
              <a:buChar char="q"/>
            </a:pPr>
            <a:r>
              <a:rPr lang="en-IN" sz="2000" dirty="0">
                <a:latin typeface="Bahnschrift SemiBold" pitchFamily="34" charset="0"/>
              </a:rPr>
              <a:t>Conclusion</a:t>
            </a:r>
          </a:p>
          <a:p>
            <a:pPr marL="285750" indent="-285750">
              <a:buFont typeface="Wingdings" pitchFamily="2" charset="2"/>
              <a:buChar char="q"/>
            </a:pPr>
            <a:endParaRPr lang="en-IN" sz="2000" dirty="0"/>
          </a:p>
        </p:txBody>
      </p:sp>
    </p:spTree>
    <p:extLst>
      <p:ext uri="{BB962C8B-B14F-4D97-AF65-F5344CB8AC3E}">
        <p14:creationId xmlns:p14="http://schemas.microsoft.com/office/powerpoint/2010/main" val="1052542191"/>
      </p:ext>
    </p:extLst>
  </p:cSld>
  <p:clrMapOvr>
    <a:masterClrMapping/>
  </p:clrMapOvr>
  <mc:AlternateContent xmlns:mc="http://schemas.openxmlformats.org/markup-compatibility/2006" xmlns:p14="http://schemas.microsoft.com/office/powerpoint/2010/main">
    <mc:Choice Requires="p14">
      <p:transition spd="slow" p14:dur="2000" advTm="19133"/>
    </mc:Choice>
    <mc:Fallback xmlns="">
      <p:transition spd="slow" advTm="1913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308938"/>
            <a:ext cx="5328592" cy="523220"/>
          </a:xfrm>
          <a:prstGeom prst="rect">
            <a:avLst/>
          </a:prstGeom>
          <a:noFill/>
        </p:spPr>
        <p:txBody>
          <a:bodyPr wrap="square" rtlCol="0">
            <a:spAutoFit/>
          </a:bodyPr>
          <a:lstStyle/>
          <a:p>
            <a:r>
              <a:rPr lang="en-IN" sz="2800" dirty="0">
                <a:solidFill>
                  <a:srgbClr val="FF0000"/>
                </a:solidFill>
                <a:latin typeface="Bahnschrift SemiBold" pitchFamily="34" charset="0"/>
              </a:rPr>
              <a:t>Impact of Terrorism</a:t>
            </a: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832158"/>
            <a:ext cx="3394846" cy="2348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3159" y="3429000"/>
            <a:ext cx="3482239"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51520" y="1340768"/>
            <a:ext cx="4752528" cy="4247317"/>
          </a:xfrm>
          <a:prstGeom prst="rect">
            <a:avLst/>
          </a:prstGeom>
          <a:noFill/>
        </p:spPr>
        <p:txBody>
          <a:bodyPr wrap="square" rtlCol="0">
            <a:spAutoFit/>
          </a:bodyPr>
          <a:lstStyle/>
          <a:p>
            <a:r>
              <a:rPr lang="en-IN" dirty="0">
                <a:latin typeface="Bahnschrift SemiBold" pitchFamily="34" charset="0"/>
              </a:rPr>
              <a:t>Economic-</a:t>
            </a:r>
          </a:p>
          <a:p>
            <a:pPr marL="285750" indent="-285750">
              <a:buFont typeface="Wingdings" pitchFamily="2" charset="2"/>
              <a:buChar char="§"/>
            </a:pPr>
            <a:r>
              <a:rPr lang="en-IN" dirty="0">
                <a:latin typeface="Bahnschrift SemiBold" pitchFamily="34" charset="0"/>
              </a:rPr>
              <a:t>Loss of life and property.</a:t>
            </a:r>
          </a:p>
          <a:p>
            <a:pPr marL="285750" indent="-285750">
              <a:buFont typeface="Wingdings" pitchFamily="2" charset="2"/>
              <a:buChar char="§"/>
            </a:pPr>
            <a:r>
              <a:rPr lang="en-IN" dirty="0">
                <a:latin typeface="Bahnschrift SemiBold" pitchFamily="34" charset="0"/>
              </a:rPr>
              <a:t>Loss of Businesses like Tourism, Airlines.</a:t>
            </a:r>
          </a:p>
          <a:p>
            <a:pPr marL="285750" indent="-285750">
              <a:buFont typeface="Wingdings" pitchFamily="2" charset="2"/>
              <a:buChar char="§"/>
            </a:pPr>
            <a:r>
              <a:rPr lang="en-IN" dirty="0">
                <a:latin typeface="Bahnschrift SemiBold" pitchFamily="34" charset="0"/>
              </a:rPr>
              <a:t>Loss of Government Property.</a:t>
            </a:r>
          </a:p>
          <a:p>
            <a:endParaRPr lang="en-IN" dirty="0">
              <a:latin typeface="Bahnschrift SemiBold" pitchFamily="34" charset="0"/>
            </a:endParaRPr>
          </a:p>
          <a:p>
            <a:r>
              <a:rPr lang="en-IN" dirty="0">
                <a:latin typeface="Bahnschrift SemiBold" pitchFamily="34" charset="0"/>
              </a:rPr>
              <a:t>Political-</a:t>
            </a:r>
          </a:p>
          <a:p>
            <a:pPr marL="285750" indent="-285750">
              <a:buFont typeface="Wingdings" pitchFamily="2" charset="2"/>
              <a:buChar char="§"/>
            </a:pPr>
            <a:r>
              <a:rPr lang="en-IN" dirty="0">
                <a:latin typeface="Bahnschrift SemiBold" pitchFamily="34" charset="0"/>
              </a:rPr>
              <a:t>Tightening of border security and immigration clearance.</a:t>
            </a:r>
          </a:p>
          <a:p>
            <a:pPr marL="285750" indent="-285750">
              <a:buFont typeface="Wingdings" pitchFamily="2" charset="2"/>
              <a:buChar char="§"/>
            </a:pPr>
            <a:r>
              <a:rPr lang="en-IN" dirty="0">
                <a:latin typeface="Bahnschrift SemiBold" pitchFamily="34" charset="0"/>
              </a:rPr>
              <a:t>Restrictions on  individual freedom and personal privacy.</a:t>
            </a:r>
          </a:p>
          <a:p>
            <a:pPr marL="285750" indent="-285750">
              <a:buFont typeface="Wingdings" pitchFamily="2" charset="2"/>
              <a:buChar char="§"/>
            </a:pPr>
            <a:endParaRPr lang="en-IN" dirty="0">
              <a:latin typeface="Bahnschrift SemiBold" pitchFamily="34" charset="0"/>
            </a:endParaRPr>
          </a:p>
          <a:p>
            <a:r>
              <a:rPr lang="en-IN" dirty="0">
                <a:latin typeface="Bahnschrift SemiBold" pitchFamily="34" charset="0"/>
              </a:rPr>
              <a:t>Social-</a:t>
            </a:r>
          </a:p>
          <a:p>
            <a:pPr marL="342900" indent="-342900">
              <a:buFont typeface="Wingdings" pitchFamily="2" charset="2"/>
              <a:buChar char="§"/>
            </a:pPr>
            <a:r>
              <a:rPr lang="en-IN" dirty="0">
                <a:latin typeface="Bahnschrift SemiBold" pitchFamily="34" charset="0"/>
              </a:rPr>
              <a:t>Destruction of  energy system.</a:t>
            </a:r>
          </a:p>
          <a:p>
            <a:pPr marL="342900" indent="-342900">
              <a:buFont typeface="Wingdings" pitchFamily="2" charset="2"/>
              <a:buChar char="§"/>
            </a:pPr>
            <a:r>
              <a:rPr lang="en-IN" dirty="0">
                <a:latin typeface="Bahnschrift SemiBold" pitchFamily="34" charset="0"/>
              </a:rPr>
              <a:t>Damage to water supply system.</a:t>
            </a:r>
          </a:p>
          <a:p>
            <a:pPr marL="342900" indent="-342900">
              <a:buFont typeface="Wingdings" pitchFamily="2" charset="2"/>
              <a:buChar char="§"/>
            </a:pPr>
            <a:r>
              <a:rPr lang="en-IN" dirty="0">
                <a:latin typeface="Bahnschrift SemiBold" pitchFamily="34" charset="0"/>
              </a:rPr>
              <a:t>Damage to communication system. </a:t>
            </a:r>
          </a:p>
        </p:txBody>
      </p:sp>
    </p:spTree>
    <p:extLst>
      <p:ext uri="{BB962C8B-B14F-4D97-AF65-F5344CB8AC3E}">
        <p14:creationId xmlns:p14="http://schemas.microsoft.com/office/powerpoint/2010/main" val="3669402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3363" y="2520191"/>
            <a:ext cx="5760640" cy="1323439"/>
          </a:xfrm>
          <a:prstGeom prst="rect">
            <a:avLst/>
          </a:prstGeom>
          <a:noFill/>
        </p:spPr>
        <p:txBody>
          <a:bodyPr wrap="square" rtlCol="0">
            <a:spAutoFit/>
          </a:bodyPr>
          <a:lstStyle/>
          <a:p>
            <a:pPr algn="ctr"/>
            <a:r>
              <a:rPr lang="en-IN" sz="8000" dirty="0">
                <a:solidFill>
                  <a:srgbClr val="0070C0"/>
                </a:solidFill>
                <a:latin typeface="Bahnschrift SemiBold" pitchFamily="34" charset="0"/>
              </a:rPr>
              <a:t>Thank You</a:t>
            </a:r>
          </a:p>
        </p:txBody>
      </p:sp>
    </p:spTree>
    <p:extLst>
      <p:ext uri="{BB962C8B-B14F-4D97-AF65-F5344CB8AC3E}">
        <p14:creationId xmlns:p14="http://schemas.microsoft.com/office/powerpoint/2010/main" val="208329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262388"/>
            <a:ext cx="4824536" cy="523220"/>
          </a:xfrm>
          <a:prstGeom prst="rect">
            <a:avLst/>
          </a:prstGeom>
          <a:noFill/>
        </p:spPr>
        <p:txBody>
          <a:bodyPr wrap="square" rtlCol="0">
            <a:spAutoFit/>
          </a:bodyPr>
          <a:lstStyle/>
          <a:p>
            <a:r>
              <a:rPr lang="en-IN" sz="2800" dirty="0">
                <a:solidFill>
                  <a:srgbClr val="FF0000"/>
                </a:solidFill>
                <a:latin typeface="Bahnschrift SemiBold" pitchFamily="34" charset="0"/>
              </a:rPr>
              <a:t>Problem Statement</a:t>
            </a:r>
          </a:p>
        </p:txBody>
      </p:sp>
      <p:sp>
        <p:nvSpPr>
          <p:cNvPr id="6" name="TextBox 5"/>
          <p:cNvSpPr txBox="1"/>
          <p:nvPr/>
        </p:nvSpPr>
        <p:spPr>
          <a:xfrm>
            <a:off x="755576" y="1772816"/>
            <a:ext cx="6840760" cy="2554545"/>
          </a:xfrm>
          <a:prstGeom prst="rect">
            <a:avLst/>
          </a:prstGeom>
          <a:noFill/>
        </p:spPr>
        <p:txBody>
          <a:bodyPr wrap="square" rtlCol="0">
            <a:spAutoFit/>
          </a:bodyPr>
          <a:lstStyle/>
          <a:p>
            <a:pPr marL="285750" indent="-285750">
              <a:buFont typeface="Wingdings" pitchFamily="2" charset="2"/>
              <a:buChar char="q"/>
            </a:pPr>
            <a:r>
              <a:rPr lang="en-IN" sz="2000" b="1" dirty="0">
                <a:latin typeface="Bahnschrift SemiBold" pitchFamily="34" charset="0"/>
              </a:rPr>
              <a:t> Analysis Based on Country wise Attack</a:t>
            </a:r>
          </a:p>
          <a:p>
            <a:pPr marL="285750" indent="-285750">
              <a:buFont typeface="Wingdings" pitchFamily="2" charset="2"/>
              <a:buChar char="q"/>
            </a:pPr>
            <a:r>
              <a:rPr lang="en-IN" sz="2000" b="1" dirty="0">
                <a:latin typeface="Bahnschrift SemiBold" pitchFamily="34" charset="0"/>
              </a:rPr>
              <a:t> Analysis Based on Year wise Attack</a:t>
            </a:r>
          </a:p>
          <a:p>
            <a:pPr marL="285750" indent="-285750">
              <a:buFont typeface="Wingdings" pitchFamily="2" charset="2"/>
              <a:buChar char="q"/>
            </a:pPr>
            <a:r>
              <a:rPr lang="en-IN" sz="2000" b="1" dirty="0">
                <a:latin typeface="Bahnschrift SemiBold" pitchFamily="34" charset="0"/>
              </a:rPr>
              <a:t> Analysis Based on Region wise Terrorist Activities</a:t>
            </a:r>
          </a:p>
          <a:p>
            <a:pPr marL="285750" indent="-285750">
              <a:buFont typeface="Wingdings" pitchFamily="2" charset="2"/>
              <a:buChar char="q"/>
            </a:pPr>
            <a:r>
              <a:rPr lang="en-IN" sz="2000" b="1" dirty="0">
                <a:latin typeface="Bahnschrift SemiBold" pitchFamily="34" charset="0"/>
              </a:rPr>
              <a:t> Analysis Based on Casualties </a:t>
            </a:r>
          </a:p>
          <a:p>
            <a:pPr marL="285750" indent="-285750">
              <a:buFont typeface="Wingdings" pitchFamily="2" charset="2"/>
              <a:buChar char="q"/>
            </a:pPr>
            <a:r>
              <a:rPr lang="en-IN" sz="2000" b="1" dirty="0">
                <a:latin typeface="Bahnschrift SemiBold" pitchFamily="34" charset="0"/>
              </a:rPr>
              <a:t> Analysis Based on Terrorist Group</a:t>
            </a:r>
          </a:p>
          <a:p>
            <a:pPr marL="285750" indent="-285750">
              <a:buFont typeface="Wingdings" pitchFamily="2" charset="2"/>
              <a:buChar char="q"/>
            </a:pPr>
            <a:r>
              <a:rPr lang="en-IN" sz="2000" b="1" dirty="0">
                <a:latin typeface="Bahnschrift SemiBold" pitchFamily="34" charset="0"/>
              </a:rPr>
              <a:t> Analysis Based on Attack Type</a:t>
            </a:r>
          </a:p>
          <a:p>
            <a:pPr marL="285750" indent="-285750">
              <a:buFont typeface="Wingdings" pitchFamily="2" charset="2"/>
              <a:buChar char="q"/>
            </a:pPr>
            <a:r>
              <a:rPr lang="en-IN" sz="2000" b="1" dirty="0">
                <a:latin typeface="Bahnschrift SemiBold" pitchFamily="34" charset="0"/>
              </a:rPr>
              <a:t> Analysis Based on Cities</a:t>
            </a:r>
          </a:p>
          <a:p>
            <a:pPr marL="285750" indent="-285750">
              <a:buFont typeface="Wingdings" pitchFamily="2" charset="2"/>
              <a:buChar char="q"/>
            </a:pPr>
            <a:r>
              <a:rPr lang="en-IN" sz="2000" b="1" dirty="0">
                <a:latin typeface="Bahnschrift SemiBold" pitchFamily="34" charset="0"/>
              </a:rPr>
              <a:t> Analysis Based on Targets for Attack</a:t>
            </a:r>
          </a:p>
        </p:txBody>
      </p:sp>
    </p:spTree>
    <p:extLst>
      <p:ext uri="{BB962C8B-B14F-4D97-AF65-F5344CB8AC3E}">
        <p14:creationId xmlns:p14="http://schemas.microsoft.com/office/powerpoint/2010/main" val="1512926472"/>
      </p:ext>
    </p:extLst>
  </p:cSld>
  <p:clrMapOvr>
    <a:masterClrMapping/>
  </p:clrMapOvr>
  <mc:AlternateContent xmlns:mc="http://schemas.openxmlformats.org/markup-compatibility/2006" xmlns:p14="http://schemas.microsoft.com/office/powerpoint/2010/main">
    <mc:Choice Requires="p14">
      <p:transition spd="slow" p14:dur="2000" advTm="17355"/>
    </mc:Choice>
    <mc:Fallback xmlns="">
      <p:transition spd="slow" advTm="1735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0919" y="332656"/>
            <a:ext cx="3888432" cy="523220"/>
          </a:xfrm>
          <a:prstGeom prst="rect">
            <a:avLst/>
          </a:prstGeom>
          <a:noFill/>
        </p:spPr>
        <p:txBody>
          <a:bodyPr wrap="square" rtlCol="0">
            <a:spAutoFit/>
          </a:bodyPr>
          <a:lstStyle/>
          <a:p>
            <a:r>
              <a:rPr lang="en-IN" sz="2800" dirty="0">
                <a:solidFill>
                  <a:srgbClr val="FF0000"/>
                </a:solidFill>
                <a:latin typeface="Bahnschrift SemiBold" pitchFamily="34" charset="0"/>
              </a:rPr>
              <a:t>What is Terrorism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855876"/>
            <a:ext cx="3241203" cy="211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335" y="3573016"/>
            <a:ext cx="3218964"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75928" y="1915766"/>
            <a:ext cx="4176464" cy="2246769"/>
          </a:xfrm>
          <a:prstGeom prst="rect">
            <a:avLst/>
          </a:prstGeom>
          <a:noFill/>
        </p:spPr>
        <p:txBody>
          <a:bodyPr wrap="square" rtlCol="0">
            <a:spAutoFit/>
          </a:bodyPr>
          <a:lstStyle/>
          <a:p>
            <a:r>
              <a:rPr lang="en-IN" sz="2000" dirty="0">
                <a:latin typeface="Bahnschrift SemiBold" pitchFamily="34" charset="0"/>
              </a:rPr>
              <a:t>The systematic use of violence by a group in order to intimidate a population or coerce a government into granting its demand through bombing, kidnapping, hijacking, taking of hostages, indiscriminate killings and assassination. </a:t>
            </a:r>
          </a:p>
        </p:txBody>
      </p:sp>
    </p:spTree>
    <p:extLst>
      <p:ext uri="{BB962C8B-B14F-4D97-AF65-F5344CB8AC3E}">
        <p14:creationId xmlns:p14="http://schemas.microsoft.com/office/powerpoint/2010/main" val="3891784019"/>
      </p:ext>
    </p:extLst>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spd="slow" advTm="2423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5516" y="234861"/>
            <a:ext cx="3816424" cy="646331"/>
          </a:xfrm>
          <a:prstGeom prst="rect">
            <a:avLst/>
          </a:prstGeom>
          <a:noFill/>
        </p:spPr>
        <p:txBody>
          <a:bodyPr wrap="square" rtlCol="0">
            <a:spAutoFit/>
          </a:bodyPr>
          <a:lstStyle/>
          <a:p>
            <a:r>
              <a:rPr lang="en-IN" sz="3600" dirty="0">
                <a:solidFill>
                  <a:srgbClr val="FF0000"/>
                </a:solidFill>
                <a:latin typeface="Bahnschrift SemiBold" pitchFamily="34" charset="0"/>
              </a:rPr>
              <a:t>Data Summary</a:t>
            </a:r>
          </a:p>
        </p:txBody>
      </p:sp>
      <p:sp>
        <p:nvSpPr>
          <p:cNvPr id="3" name="TextBox 2"/>
          <p:cNvSpPr txBox="1"/>
          <p:nvPr/>
        </p:nvSpPr>
        <p:spPr>
          <a:xfrm>
            <a:off x="611560" y="980728"/>
            <a:ext cx="7776864" cy="4708981"/>
          </a:xfrm>
          <a:prstGeom prst="rect">
            <a:avLst/>
          </a:prstGeom>
          <a:noFill/>
        </p:spPr>
        <p:txBody>
          <a:bodyPr wrap="square" rtlCol="0">
            <a:spAutoFit/>
          </a:bodyPr>
          <a:lstStyle/>
          <a:p>
            <a:pPr marL="285750" indent="-285750">
              <a:buFont typeface="Wingdings" pitchFamily="2" charset="2"/>
              <a:buChar char="q"/>
            </a:pPr>
            <a:r>
              <a:rPr lang="en-IN" sz="2000" dirty="0">
                <a:solidFill>
                  <a:srgbClr val="FF0000"/>
                </a:solidFill>
              </a:rPr>
              <a:t> </a:t>
            </a:r>
            <a:r>
              <a:rPr lang="en-IN" sz="2000" dirty="0">
                <a:solidFill>
                  <a:srgbClr val="FF0000"/>
                </a:solidFill>
                <a:latin typeface="Bahnschrift SemiBold" pitchFamily="34" charset="0"/>
              </a:rPr>
              <a:t>global_terrorism_df :- </a:t>
            </a:r>
            <a:r>
              <a:rPr lang="en-IN" sz="2000" dirty="0">
                <a:latin typeface="Bahnschrift SemiBold" pitchFamily="34" charset="0"/>
              </a:rPr>
              <a:t>It contains all the information regarding Total Attacks, Countries, Regions of different world, Casualties because of attack, Terrorist Groups etc. from the year 1970 to2017.</a:t>
            </a:r>
          </a:p>
          <a:p>
            <a:pPr marL="285750" indent="-285750">
              <a:buFont typeface="Wingdings" pitchFamily="2" charset="2"/>
              <a:buChar char="q"/>
            </a:pPr>
            <a:r>
              <a:rPr lang="en-IN" sz="2000" b="1" dirty="0">
                <a:solidFill>
                  <a:srgbClr val="FF0000"/>
                </a:solidFill>
                <a:latin typeface="Bahnschrift SemiBold" pitchFamily="34" charset="0"/>
              </a:rPr>
              <a:t>country_attack :-</a:t>
            </a:r>
            <a:r>
              <a:rPr lang="en-IN" sz="2000" b="1" dirty="0">
                <a:latin typeface="Bahnschrift SemiBold" pitchFamily="34" charset="0"/>
              </a:rPr>
              <a:t> </a:t>
            </a:r>
            <a:r>
              <a:rPr lang="en-IN" sz="2000" dirty="0">
                <a:latin typeface="Bahnschrift SemiBold" pitchFamily="34" charset="0"/>
              </a:rPr>
              <a:t>It contains the information regarding the Countries in  which  attack happened.</a:t>
            </a:r>
          </a:p>
          <a:p>
            <a:pPr marL="285750" indent="-285750">
              <a:buFont typeface="Wingdings" pitchFamily="2" charset="2"/>
              <a:buChar char="q"/>
            </a:pPr>
            <a:r>
              <a:rPr lang="en-IN" sz="2000" dirty="0">
                <a:solidFill>
                  <a:srgbClr val="FF0000"/>
                </a:solidFill>
                <a:latin typeface="Bahnschrift SemiBold" pitchFamily="34" charset="0"/>
              </a:rPr>
              <a:t> region_df :-</a:t>
            </a:r>
            <a:r>
              <a:rPr lang="en-IN" sz="2000" dirty="0">
                <a:latin typeface="Bahnschrift SemiBold" pitchFamily="34" charset="0"/>
              </a:rPr>
              <a:t> It contains different world wide Regions in which Terrorist activities happened. E.g.-Eastern Europe, Middle East etc.</a:t>
            </a:r>
          </a:p>
          <a:p>
            <a:pPr marL="285750" indent="-285750">
              <a:buFont typeface="Wingdings" pitchFamily="2" charset="2"/>
              <a:buChar char="q"/>
            </a:pPr>
            <a:r>
              <a:rPr lang="en-IN" sz="2000" dirty="0">
                <a:solidFill>
                  <a:srgbClr val="FF0000"/>
                </a:solidFill>
                <a:latin typeface="Bahnschrift SemiBold" pitchFamily="34" charset="0"/>
              </a:rPr>
              <a:t> attack_type_df :- </a:t>
            </a:r>
            <a:r>
              <a:rPr lang="en-IN" sz="2000" dirty="0">
                <a:latin typeface="Bahnschrift SemiBold" pitchFamily="34" charset="0"/>
              </a:rPr>
              <a:t>It gives information regarding the type of attack done by Terrorist.</a:t>
            </a:r>
          </a:p>
          <a:p>
            <a:pPr marL="285750" indent="-285750">
              <a:buFont typeface="Wingdings" pitchFamily="2" charset="2"/>
              <a:buChar char="q"/>
            </a:pPr>
            <a:r>
              <a:rPr lang="en-IN" sz="2000" dirty="0">
                <a:solidFill>
                  <a:srgbClr val="FF0000"/>
                </a:solidFill>
                <a:latin typeface="Bahnschrift SemiBold" pitchFamily="34" charset="0"/>
              </a:rPr>
              <a:t> group_df :-</a:t>
            </a:r>
            <a:r>
              <a:rPr lang="en-IN" sz="2000" dirty="0">
                <a:latin typeface="Bahnschrift SemiBold" pitchFamily="34" charset="0"/>
              </a:rPr>
              <a:t> It gives information regarding the different Groups of Terrorists which do attacks globally. E.g.-Taliban, ISIS etc.</a:t>
            </a:r>
          </a:p>
          <a:p>
            <a:pPr marL="285750" indent="-285750">
              <a:buFont typeface="Wingdings" pitchFamily="2" charset="2"/>
              <a:buChar char="q"/>
            </a:pPr>
            <a:r>
              <a:rPr lang="en-IN" sz="2000" dirty="0">
                <a:solidFill>
                  <a:srgbClr val="FF0000"/>
                </a:solidFill>
                <a:latin typeface="Bahnschrift SemiBold" pitchFamily="34" charset="0"/>
              </a:rPr>
              <a:t> city_df :-</a:t>
            </a:r>
            <a:r>
              <a:rPr lang="en-IN" sz="2000" dirty="0">
                <a:latin typeface="Bahnschrift SemiBold" pitchFamily="34" charset="0"/>
              </a:rPr>
              <a:t> It gives information regarding the different cities from countries  where the most attacks and casualties happened.</a:t>
            </a:r>
            <a:endParaRPr lang="en-IN" sz="2000" dirty="0"/>
          </a:p>
        </p:txBody>
      </p:sp>
    </p:spTree>
    <p:extLst>
      <p:ext uri="{BB962C8B-B14F-4D97-AF65-F5344CB8AC3E}">
        <p14:creationId xmlns:p14="http://schemas.microsoft.com/office/powerpoint/2010/main" val="3393785337"/>
      </p:ext>
    </p:extLst>
  </p:cSld>
  <p:clrMapOvr>
    <a:masterClrMapping/>
  </p:clrMapOvr>
  <mc:AlternateContent xmlns:mc="http://schemas.openxmlformats.org/markup-compatibility/2006" xmlns:p14="http://schemas.microsoft.com/office/powerpoint/2010/main">
    <mc:Choice Requires="p14">
      <p:transition spd="slow" p14:dur="2000" advTm="94584"/>
    </mc:Choice>
    <mc:Fallback xmlns="">
      <p:transition spd="slow" advTm="9458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277316"/>
            <a:ext cx="4896544" cy="523220"/>
          </a:xfrm>
          <a:prstGeom prst="rect">
            <a:avLst/>
          </a:prstGeom>
          <a:noFill/>
        </p:spPr>
        <p:txBody>
          <a:bodyPr wrap="square" rtlCol="0">
            <a:spAutoFit/>
          </a:bodyPr>
          <a:lstStyle/>
          <a:p>
            <a:r>
              <a:rPr lang="en-IN" sz="2800" b="1" dirty="0">
                <a:solidFill>
                  <a:srgbClr val="FF0000"/>
                </a:solidFill>
                <a:latin typeface="Bahnschrift SemiBold" pitchFamily="34" charset="0"/>
              </a:rPr>
              <a:t>Country wise Attack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3501008"/>
            <a:ext cx="8648631" cy="3050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3528" y="1013520"/>
            <a:ext cx="8064896" cy="2308324"/>
          </a:xfrm>
          <a:prstGeom prst="rect">
            <a:avLst/>
          </a:prstGeom>
          <a:noFill/>
        </p:spPr>
        <p:txBody>
          <a:bodyPr wrap="square" rtlCol="0">
            <a:spAutoFit/>
          </a:bodyPr>
          <a:lstStyle/>
          <a:p>
            <a:pPr marL="285750" indent="-285750">
              <a:buFont typeface="Wingdings" pitchFamily="2" charset="2"/>
              <a:buChar char="§"/>
            </a:pPr>
            <a:r>
              <a:rPr lang="en-IN" dirty="0">
                <a:latin typeface="Bahnschrift SemiBold" pitchFamily="34" charset="0"/>
              </a:rPr>
              <a:t>In the top 25 Countries  Iraq is most affected country  which is at 1</a:t>
            </a:r>
            <a:r>
              <a:rPr lang="en-IN" baseline="30000" dirty="0">
                <a:latin typeface="Bahnschrift SemiBold" pitchFamily="34" charset="0"/>
              </a:rPr>
              <a:t>st</a:t>
            </a:r>
            <a:r>
              <a:rPr lang="en-IN" dirty="0">
                <a:latin typeface="Bahnschrift SemiBold" pitchFamily="34" charset="0"/>
              </a:rPr>
              <a:t> place and Syria is at 25</a:t>
            </a:r>
            <a:r>
              <a:rPr lang="en-IN" baseline="30000" dirty="0">
                <a:latin typeface="Bahnschrift SemiBold" pitchFamily="34" charset="0"/>
              </a:rPr>
              <a:t>th</a:t>
            </a:r>
            <a:r>
              <a:rPr lang="en-IN" dirty="0">
                <a:latin typeface="Bahnschrift SemiBold" pitchFamily="34" charset="0"/>
              </a:rPr>
              <a:t> position.</a:t>
            </a:r>
          </a:p>
          <a:p>
            <a:pPr marL="285750" indent="-285750">
              <a:buFont typeface="Wingdings" pitchFamily="2" charset="2"/>
              <a:buChar char="§"/>
            </a:pPr>
            <a:r>
              <a:rPr lang="en-IN" dirty="0">
                <a:latin typeface="Bahnschrift SemiBold" pitchFamily="34" charset="0"/>
              </a:rPr>
              <a:t>The total attacks in Iraq is near about 25000 .</a:t>
            </a:r>
          </a:p>
          <a:p>
            <a:pPr marL="285750" indent="-285750">
              <a:buFont typeface="Wingdings" pitchFamily="2" charset="2"/>
              <a:buChar char="§"/>
            </a:pPr>
            <a:r>
              <a:rPr lang="en-IN" dirty="0">
                <a:latin typeface="Bahnschrift SemiBold" pitchFamily="34" charset="0"/>
              </a:rPr>
              <a:t> Our India as at 4</a:t>
            </a:r>
            <a:r>
              <a:rPr lang="en-IN" baseline="30000" dirty="0">
                <a:latin typeface="Bahnschrift SemiBold" pitchFamily="34" charset="0"/>
              </a:rPr>
              <a:t>th</a:t>
            </a:r>
            <a:r>
              <a:rPr lang="en-IN" dirty="0">
                <a:latin typeface="Bahnschrift SemiBold" pitchFamily="34" charset="0"/>
              </a:rPr>
              <a:t> place and the total attacks in India are near about 12000.</a:t>
            </a:r>
          </a:p>
          <a:p>
            <a:pPr marL="285750" indent="-285750">
              <a:buFont typeface="Wingdings" pitchFamily="2" charset="2"/>
              <a:buChar char="§"/>
            </a:pPr>
            <a:r>
              <a:rPr lang="en-IN" dirty="0">
                <a:latin typeface="Bahnschrift SemiBold" pitchFamily="34" charset="0"/>
              </a:rPr>
              <a:t>There is huge gap between top two countries i.e. Iraq and Pakistan . Iraq has around 10000 more attacks than Pakistan.</a:t>
            </a:r>
          </a:p>
          <a:p>
            <a:pPr marL="285750" indent="-285750">
              <a:buFont typeface="Wingdings" pitchFamily="2" charset="2"/>
              <a:buChar char="§"/>
            </a:pPr>
            <a:r>
              <a:rPr lang="en-IN" dirty="0">
                <a:latin typeface="Bahnschrift SemiBold" pitchFamily="34" charset="0"/>
              </a:rPr>
              <a:t> Its clear that Iraq is highly affected country.</a:t>
            </a:r>
          </a:p>
        </p:txBody>
      </p:sp>
    </p:spTree>
    <p:extLst>
      <p:ext uri="{BB962C8B-B14F-4D97-AF65-F5344CB8AC3E}">
        <p14:creationId xmlns:p14="http://schemas.microsoft.com/office/powerpoint/2010/main" val="3291170044"/>
      </p:ext>
    </p:extLst>
  </p:cSld>
  <p:clrMapOvr>
    <a:masterClrMapping/>
  </p:clrMapOvr>
  <mc:AlternateContent xmlns:mc="http://schemas.openxmlformats.org/markup-compatibility/2006" xmlns:p14="http://schemas.microsoft.com/office/powerpoint/2010/main">
    <mc:Choice Requires="p14">
      <p:transition spd="slow" p14:dur="2000" advTm="66173"/>
    </mc:Choice>
    <mc:Fallback xmlns="">
      <p:transition spd="slow" advTm="6617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212976"/>
            <a:ext cx="8601075" cy="347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3528" y="260648"/>
            <a:ext cx="4176464" cy="523220"/>
          </a:xfrm>
          <a:prstGeom prst="rect">
            <a:avLst/>
          </a:prstGeom>
          <a:noFill/>
        </p:spPr>
        <p:txBody>
          <a:bodyPr wrap="square" rtlCol="0">
            <a:spAutoFit/>
          </a:bodyPr>
          <a:lstStyle/>
          <a:p>
            <a:r>
              <a:rPr lang="en-IN" sz="2800" dirty="0">
                <a:solidFill>
                  <a:srgbClr val="FF0000"/>
                </a:solidFill>
                <a:latin typeface="Bahnschrift SemiBold" pitchFamily="34" charset="0"/>
              </a:rPr>
              <a:t>Year wise Attack</a:t>
            </a:r>
          </a:p>
        </p:txBody>
      </p:sp>
      <p:sp>
        <p:nvSpPr>
          <p:cNvPr id="5" name="TextBox 4"/>
          <p:cNvSpPr txBox="1"/>
          <p:nvPr/>
        </p:nvSpPr>
        <p:spPr>
          <a:xfrm>
            <a:off x="467544" y="1052736"/>
            <a:ext cx="7632848" cy="1200329"/>
          </a:xfrm>
          <a:prstGeom prst="rect">
            <a:avLst/>
          </a:prstGeom>
          <a:noFill/>
        </p:spPr>
        <p:txBody>
          <a:bodyPr wrap="square" rtlCol="0">
            <a:spAutoFit/>
          </a:bodyPr>
          <a:lstStyle/>
          <a:p>
            <a:pPr marL="285750" indent="-285750">
              <a:buFont typeface="Wingdings" pitchFamily="2" charset="2"/>
              <a:buChar char="§"/>
            </a:pPr>
            <a:r>
              <a:rPr lang="en-IN" dirty="0">
                <a:latin typeface="Bahnschrift SemiBold" pitchFamily="34" charset="0"/>
              </a:rPr>
              <a:t> From 1970 to 2017 , The year of 2014 can be considered as most affected year.  In 2014 the number of attacks are 16903.</a:t>
            </a:r>
          </a:p>
          <a:p>
            <a:pPr marL="285750" indent="-285750">
              <a:buFont typeface="Wingdings" pitchFamily="2" charset="2"/>
              <a:buChar char="§"/>
            </a:pPr>
            <a:r>
              <a:rPr lang="en-IN" dirty="0">
                <a:latin typeface="Bahnschrift SemiBold" pitchFamily="34" charset="0"/>
              </a:rPr>
              <a:t>Least number of attacks are in the Year of 1971, which are around 471.</a:t>
            </a:r>
          </a:p>
          <a:p>
            <a:r>
              <a:rPr lang="en-IN" dirty="0">
                <a:latin typeface="Bahnschrift SemiBold" pitchFamily="34" charset="0"/>
              </a:rPr>
              <a:t> </a:t>
            </a:r>
          </a:p>
        </p:txBody>
      </p:sp>
    </p:spTree>
    <p:extLst>
      <p:ext uri="{BB962C8B-B14F-4D97-AF65-F5344CB8AC3E}">
        <p14:creationId xmlns:p14="http://schemas.microsoft.com/office/powerpoint/2010/main" val="2972213337"/>
      </p:ext>
    </p:extLst>
  </p:cSld>
  <p:clrMapOvr>
    <a:masterClrMapping/>
  </p:clrMapOvr>
  <mc:AlternateContent xmlns:mc="http://schemas.openxmlformats.org/markup-compatibility/2006" xmlns:p14="http://schemas.microsoft.com/office/powerpoint/2010/main">
    <mc:Choice Requires="p14">
      <p:transition spd="slow" p14:dur="2000" advTm="49155"/>
    </mc:Choice>
    <mc:Fallback xmlns="">
      <p:transition spd="slow" advTm="4915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636" y="237977"/>
            <a:ext cx="6048672" cy="523220"/>
          </a:xfrm>
          <a:prstGeom prst="rect">
            <a:avLst/>
          </a:prstGeom>
          <a:noFill/>
        </p:spPr>
        <p:txBody>
          <a:bodyPr wrap="square" rtlCol="0">
            <a:spAutoFit/>
          </a:bodyPr>
          <a:lstStyle/>
          <a:p>
            <a:r>
              <a:rPr lang="en-IN" sz="2800" dirty="0">
                <a:solidFill>
                  <a:srgbClr val="FF0000"/>
                </a:solidFill>
                <a:latin typeface="Bahnschrift SemiBold" pitchFamily="34" charset="0"/>
              </a:rPr>
              <a:t>Region wise Terrorist Activities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36" y="3298157"/>
            <a:ext cx="8527041"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67544" y="1052736"/>
            <a:ext cx="8136904" cy="2031325"/>
          </a:xfrm>
          <a:prstGeom prst="rect">
            <a:avLst/>
          </a:prstGeom>
          <a:noFill/>
        </p:spPr>
        <p:txBody>
          <a:bodyPr wrap="square" rtlCol="0">
            <a:spAutoFit/>
          </a:bodyPr>
          <a:lstStyle/>
          <a:p>
            <a:pPr marL="285750" indent="-285750">
              <a:buFont typeface="Wingdings" pitchFamily="2" charset="2"/>
              <a:buChar char="§"/>
            </a:pPr>
            <a:r>
              <a:rPr lang="en-IN" dirty="0">
                <a:latin typeface="Bahnschrift SemiBold" pitchFamily="34" charset="0"/>
              </a:rPr>
              <a:t> The plot shows 12 different regions from world wide which are attacked by Terrorists.</a:t>
            </a:r>
          </a:p>
          <a:p>
            <a:pPr marL="285750" indent="-285750">
              <a:buFont typeface="Wingdings" pitchFamily="2" charset="2"/>
              <a:buChar char="§"/>
            </a:pPr>
            <a:r>
              <a:rPr lang="en-IN" dirty="0">
                <a:latin typeface="Bahnschrift SemiBold" pitchFamily="34" charset="0"/>
              </a:rPr>
              <a:t> Most number of attacks are in Middle East &amp; North Africa ,i.e. 50474 attacks were happened.</a:t>
            </a:r>
          </a:p>
          <a:p>
            <a:pPr marL="285750" indent="-285750">
              <a:buFont typeface="Wingdings" pitchFamily="2" charset="2"/>
              <a:buChar char="§"/>
            </a:pPr>
            <a:r>
              <a:rPr lang="en-IN" dirty="0">
                <a:latin typeface="Bahnschrift SemiBold" pitchFamily="34" charset="0"/>
              </a:rPr>
              <a:t> Least number of attacks are in Australasia &amp; Oceania ,i.e. 282 attacks were happened.</a:t>
            </a:r>
          </a:p>
          <a:p>
            <a:pPr marL="285750" indent="-285750">
              <a:buFont typeface="Wingdings" pitchFamily="2" charset="2"/>
              <a:buChar char="§"/>
            </a:pPr>
            <a:r>
              <a:rPr lang="en-IN" dirty="0">
                <a:latin typeface="Bahnschrift SemiBold" pitchFamily="34" charset="0"/>
              </a:rPr>
              <a:t>The graph has taken a sudden raise from 2005.</a:t>
            </a:r>
          </a:p>
        </p:txBody>
      </p:sp>
    </p:spTree>
    <p:extLst>
      <p:ext uri="{BB962C8B-B14F-4D97-AF65-F5344CB8AC3E}">
        <p14:creationId xmlns:p14="http://schemas.microsoft.com/office/powerpoint/2010/main" val="3840487206"/>
      </p:ext>
    </p:extLst>
  </p:cSld>
  <p:clrMapOvr>
    <a:masterClrMapping/>
  </p:clrMapOvr>
  <mc:AlternateContent xmlns:mc="http://schemas.openxmlformats.org/markup-compatibility/2006" xmlns:p14="http://schemas.microsoft.com/office/powerpoint/2010/main">
    <mc:Choice Requires="p14">
      <p:transition spd="slow" p14:dur="2000" advTm="44706"/>
    </mc:Choice>
    <mc:Fallback xmlns="">
      <p:transition spd="slow" advTm="44706"/>
    </mc:Fallback>
  </mc:AlternateContent>
  <p:extLst>
    <p:ext uri="{3A86A75C-4F4B-4683-9AE1-C65F6400EC91}">
      <p14:laserTraceLst xmlns:p14="http://schemas.microsoft.com/office/powerpoint/2010/main">
        <p14:tracePtLst>
          <p14:tracePt t="8379" x="2159000" y="6229350"/>
          <p14:tracePt t="8379" x="1401763" y="6781800"/>
          <p14:tracePt t="8379" x="1401763" y="6680200"/>
          <p14:tracePt t="8379" x="1401763" y="6619875"/>
          <p14:tracePt t="8379" x="1368425" y="6561138"/>
          <p14:tracePt t="8379" x="1360488" y="6500813"/>
          <p14:tracePt t="8379" x="1343025" y="6424613"/>
          <p14:tracePt t="8379" x="1317625" y="6365875"/>
          <p14:tracePt t="8379" x="1266825" y="6288088"/>
          <p14:tracePt t="8379" x="1249363" y="6221413"/>
          <p14:tracePt t="8379" x="1241425" y="6135688"/>
          <p14:tracePt t="8379" x="1216025" y="6034088"/>
          <p14:tracePt t="8379" x="1206500" y="5922963"/>
          <p14:tracePt t="8379" x="1206500" y="5803900"/>
          <p14:tracePt t="8379" x="1206500" y="5668963"/>
          <p14:tracePt t="8379" x="1206500" y="5557838"/>
          <p14:tracePt t="8379" x="1206500" y="5413375"/>
          <p14:tracePt t="8379" x="1206500" y="5276850"/>
          <p14:tracePt t="8379" x="1206500" y="5157788"/>
          <p14:tracePt t="8379" x="1206500" y="5048250"/>
          <p14:tracePt t="8379" x="1206500" y="4937125"/>
          <p14:tracePt t="8379" x="1206500" y="4818063"/>
          <p14:tracePt t="8379" x="1206500" y="4749800"/>
          <p14:tracePt t="8379" x="1206500" y="4648200"/>
          <p14:tracePt t="8379" x="1206500" y="4597400"/>
          <p14:tracePt t="8379" x="1206500" y="4521200"/>
          <p14:tracePt t="8379" x="1206500" y="4478338"/>
          <p14:tracePt t="8379" x="1198563" y="4435475"/>
          <p14:tracePt t="8379" x="1198563" y="4376738"/>
          <p14:tracePt t="8379" x="1198563" y="4316413"/>
          <p14:tracePt t="8379" x="1181100" y="4240213"/>
          <p14:tracePt t="8379" x="1181100" y="4189413"/>
          <p14:tracePt t="8379" x="1181100" y="4113213"/>
          <p14:tracePt t="8379" x="1181100" y="4027488"/>
          <p14:tracePt t="8379" x="1181100" y="3960813"/>
          <p14:tracePt t="8379" x="1163638" y="3867150"/>
          <p14:tracePt t="8379" x="1155700" y="3806825"/>
          <p14:tracePt t="8379" x="1147763" y="3763963"/>
          <p14:tracePt t="8379" x="1122363" y="3705225"/>
          <p14:tracePt t="8379" x="1104900" y="3671888"/>
          <p14:tracePt t="8379" x="1087438" y="3603625"/>
          <p14:tracePt t="8379" x="1087438" y="3586163"/>
          <p14:tracePt t="8379" x="1069975" y="3527425"/>
          <p14:tracePt t="8379" x="1054100" y="3484563"/>
          <p14:tracePt t="8379" x="1044575" y="3424238"/>
          <p14:tracePt t="8379" x="1044575" y="3340100"/>
          <p14:tracePt t="8379" x="1011238" y="3238500"/>
          <p14:tracePt t="8379" x="1003300" y="3144838"/>
          <p14:tracePt t="8379" x="952500" y="3016250"/>
          <p14:tracePt t="8379" x="942975" y="2932113"/>
          <p14:tracePt t="8379" x="900113" y="2830513"/>
          <p14:tracePt t="8379" x="874713" y="2770188"/>
          <p14:tracePt t="8379" x="849313" y="2701925"/>
          <p14:tracePt t="8379" x="833438" y="2668588"/>
          <p14:tracePt t="8379" x="833438" y="2633663"/>
          <p14:tracePt t="8379" x="823913" y="2617788"/>
          <p14:tracePt t="8379" x="823913" y="2600325"/>
          <p14:tracePt t="8379" x="823913" y="2592388"/>
          <p14:tracePt t="8379" x="808038" y="2574925"/>
          <p14:tracePt t="8379" x="798513" y="2549525"/>
          <p14:tracePt t="8379" x="798513" y="2532063"/>
          <p14:tracePt t="8379" x="790575" y="2516188"/>
          <p14:tracePt t="8379" x="781050" y="2481263"/>
          <p14:tracePt t="8379" x="765175" y="2455863"/>
          <p14:tracePt t="8379" x="755650" y="2430463"/>
          <p14:tracePt t="8379" x="747713" y="2405063"/>
          <p14:tracePt t="8379" x="722313" y="2387600"/>
          <p14:tracePt t="8379" x="714375" y="2371725"/>
          <p14:tracePt t="8379" x="704850" y="2362200"/>
          <p14:tracePt t="8379" x="688975" y="2354263"/>
          <p14:tracePt t="8379" x="688975" y="2344738"/>
          <p14:tracePt t="8379" x="679450" y="2328863"/>
          <p14:tracePt t="8379" x="671513" y="2311400"/>
          <p14:tracePt t="8379" x="646113" y="2252663"/>
          <p14:tracePt t="8379" x="620713" y="2192338"/>
          <p14:tracePt t="8379" x="595313" y="2149475"/>
          <p14:tracePt t="8379" x="569913" y="2098675"/>
          <p14:tracePt t="8379" x="527050" y="2065338"/>
          <p14:tracePt t="8379" x="501650" y="2039938"/>
          <p14:tracePt t="8379" x="476250" y="2014538"/>
          <p14:tracePt t="8379" x="458788" y="1997075"/>
          <p14:tracePt t="8379" x="433388" y="1971675"/>
          <p14:tracePt t="8379" x="433388" y="1963738"/>
          <p14:tracePt t="8379" x="415925" y="1946275"/>
          <p14:tracePt t="8379" x="400050" y="1920875"/>
          <p14:tracePt t="8379" x="382588" y="1895475"/>
          <p14:tracePt t="8379" x="374650" y="1885950"/>
          <p14:tracePt t="8379" x="347663" y="1852613"/>
          <p14:tracePt t="8379" x="347663" y="1844675"/>
          <p14:tracePt t="8379" x="339725" y="1835150"/>
          <p14:tracePt t="8379" x="322263" y="1819275"/>
          <p14:tracePt t="8379" x="314325" y="1809750"/>
          <p14:tracePt t="8379" x="296863" y="1784350"/>
          <p14:tracePt t="8379" x="271463" y="1766888"/>
          <p14:tracePt t="8379" x="271463" y="1758950"/>
          <p14:tracePt t="8379" x="263525" y="1758950"/>
          <p14:tracePt t="8379" x="238125" y="1716088"/>
          <p14:tracePt t="8379" x="187325" y="1690688"/>
          <p14:tracePt t="8379" x="144463" y="1649413"/>
          <p14:tracePt t="8379" x="68263" y="1589088"/>
          <p14:tracePt t="8690" x="620713" y="306388"/>
          <p14:tracePt t="8698" x="909638" y="390525"/>
          <p14:tracePt t="8706" x="1223963" y="458788"/>
          <p14:tracePt t="8714" x="1452563" y="501650"/>
          <p14:tracePt t="8722" x="1581150" y="552450"/>
          <p14:tracePt t="8730" x="1665288" y="577850"/>
          <p14:tracePt t="8738" x="1690688" y="585788"/>
          <p14:tracePt t="8746" x="1725613" y="603250"/>
          <p14:tracePt t="8762" x="1725613" y="620713"/>
          <p14:tracePt t="8770" x="1725613" y="636588"/>
          <p14:tracePt t="8778" x="1725613" y="679450"/>
          <p14:tracePt t="8786" x="1733550" y="704850"/>
          <p14:tracePt t="8794" x="1766888" y="773113"/>
          <p14:tracePt t="8802" x="1776413" y="808038"/>
          <p14:tracePt t="8811" x="1784350" y="841375"/>
          <p14:tracePt t="8818" x="1793875" y="900113"/>
          <p14:tracePt t="8828" x="1819275" y="942975"/>
          <p14:tracePt t="8834" x="1819275" y="977900"/>
          <p14:tracePt t="8844" x="1827213" y="1019175"/>
          <p14:tracePt t="8850" x="1835150" y="1054100"/>
          <p14:tracePt t="8858" x="1852613" y="1079500"/>
          <p14:tracePt t="8866" x="1852613" y="1130300"/>
          <p14:tracePt t="8874" x="1860550" y="1163638"/>
          <p14:tracePt t="8882" x="1870075" y="1241425"/>
          <p14:tracePt t="8891" x="1885950" y="1300163"/>
          <p14:tracePt t="8898" x="1903413" y="1343025"/>
          <p14:tracePt t="8906" x="1920875" y="1411288"/>
          <p14:tracePt t="8914" x="1928813" y="1470025"/>
          <p14:tracePt t="8922" x="1954213" y="1512888"/>
          <p14:tracePt t="8931" x="1963738" y="1589088"/>
          <p14:tracePt t="8938" x="1963738" y="1649413"/>
          <p14:tracePt t="8946" x="1963738" y="1674813"/>
          <p14:tracePt t="8955" x="1963738" y="1716088"/>
          <p14:tracePt t="8962" x="1963738" y="1733550"/>
          <p14:tracePt t="8970" x="1963738" y="1758950"/>
          <p14:tracePt t="8986" x="1963738" y="1766888"/>
          <p14:tracePt t="8994" x="1963738" y="1776413"/>
          <p14:tracePt t="9002" x="1963738" y="1784350"/>
          <p14:tracePt t="9012" x="1963738" y="1793875"/>
          <p14:tracePt t="9018" x="1963738" y="1809750"/>
          <p14:tracePt t="9034" x="1954213" y="1819275"/>
          <p14:tracePt t="9044" x="1954213" y="1827213"/>
          <p14:tracePt t="9058" x="1938338" y="1844675"/>
          <p14:tracePt t="9066" x="1920875" y="1844675"/>
          <p14:tracePt t="9074" x="1920875" y="1852613"/>
          <p14:tracePt t="9082" x="1920875" y="1870075"/>
          <p14:tracePt t="9090" x="1903413" y="1870075"/>
          <p14:tracePt t="9107" x="1885950" y="1878013"/>
          <p14:tracePt t="9122" x="1870075" y="1878013"/>
          <p14:tracePt t="9130" x="1860550" y="1878013"/>
          <p14:tracePt t="9138" x="1852613" y="1878013"/>
          <p14:tracePt t="9147" x="1835150" y="1878013"/>
          <p14:tracePt t="9154" x="1827213" y="1878013"/>
          <p14:tracePt t="9170" x="1819275" y="1878013"/>
          <p14:tracePt t="9178" x="1801813" y="1878013"/>
          <p14:tracePt t="9186" x="1793875" y="1878013"/>
          <p14:tracePt t="9195" x="1766888" y="1870075"/>
          <p14:tracePt t="9202" x="1733550" y="1852613"/>
          <p14:tracePt t="9212" x="1700213" y="1827213"/>
          <p14:tracePt t="9218" x="1682750" y="1819275"/>
          <p14:tracePt t="9228" x="1674813" y="1819275"/>
          <p14:tracePt t="9234" x="1665288" y="1801813"/>
          <p14:tracePt t="9306" x="1639888" y="1793875"/>
          <p14:tracePt t="9322" x="1631950" y="1784350"/>
          <p14:tracePt t="9330" x="1622425" y="1776413"/>
          <p14:tracePt t="9338" x="1597025" y="1776413"/>
          <p14:tracePt t="9346" x="1589088" y="1766888"/>
          <p14:tracePt t="9355" x="1589088" y="1758950"/>
          <p14:tracePt t="9435" x="1581150" y="1758950"/>
          <p14:tracePt t="9444" x="1571625" y="1751013"/>
          <p14:tracePt t="9475" x="1571625" y="1741488"/>
          <p14:tracePt t="9507" x="1563688" y="1733550"/>
          <p14:tracePt t="9515" x="1555750" y="1725613"/>
          <p14:tracePt t="9522" x="1546225" y="1708150"/>
          <p14:tracePt t="9538" x="1530350" y="1700213"/>
          <p14:tracePt t="9555" x="1530350" y="1690688"/>
          <p14:tracePt t="9587" x="1520825" y="1682750"/>
          <p14:tracePt t="9595" x="1504950" y="1665288"/>
          <p14:tracePt t="9610" x="1504950" y="1657350"/>
          <p14:tracePt t="9612" x="1495425" y="1649413"/>
          <p14:tracePt t="9628" x="1487488" y="1639888"/>
          <p14:tracePt t="9634" x="1487488" y="1631950"/>
          <p14:tracePt t="9661" x="1487488" y="1622425"/>
          <p14:tracePt t="9755" x="1477963" y="1597025"/>
          <p14:tracePt t="9771" x="1477963" y="1589088"/>
          <p14:tracePt t="9778" x="1477963" y="1581150"/>
          <p14:tracePt t="9787" x="1477963" y="1571625"/>
          <p14:tracePt t="9795" x="1477963" y="1563688"/>
          <p14:tracePt t="9803" x="1477963" y="1555750"/>
          <p14:tracePt t="9898" x="1477963" y="1538288"/>
          <p14:tracePt t="9915" x="1477963" y="1530350"/>
          <p14:tracePt t="9986" x="1470025" y="1512888"/>
          <p14:tracePt t="10978" x="1470025" y="1504950"/>
          <p14:tracePt t="11050" x="1477963" y="1504950"/>
          <p14:tracePt t="11058" x="1504950" y="1504950"/>
          <p14:tracePt t="11066" x="1546225" y="1504950"/>
          <p14:tracePt t="11074" x="1606550" y="1504950"/>
          <p14:tracePt t="11082" x="1690688" y="1504950"/>
          <p14:tracePt t="11090" x="1776413" y="1512888"/>
          <p14:tracePt t="11098" x="1885950" y="1512888"/>
          <p14:tracePt t="11106" x="1997075" y="1512888"/>
          <p14:tracePt t="11114" x="2116138" y="1512888"/>
          <p14:tracePt t="11122" x="2209800" y="1512888"/>
          <p14:tracePt t="11130" x="2311400" y="1512888"/>
          <p14:tracePt t="11138" x="2371725" y="1512888"/>
          <p14:tracePt t="11146" x="2430463" y="1512888"/>
          <p14:tracePt t="11154" x="2455863" y="1512888"/>
          <p14:tracePt t="11162" x="2489200" y="1512888"/>
          <p14:tracePt t="11170" x="2506663" y="1512888"/>
          <p14:tracePt t="11178" x="2524125" y="1512888"/>
          <p14:tracePt t="11186" x="2541588" y="1512888"/>
          <p14:tracePt t="11195" x="2574925" y="1512888"/>
          <p14:tracePt t="11202" x="2592388" y="1512888"/>
          <p14:tracePt t="11211" x="2608263" y="1512888"/>
          <p14:tracePt t="11218" x="2633663" y="1512888"/>
          <p14:tracePt t="11228" x="2651125" y="1512888"/>
          <p14:tracePt t="11235" x="2676525" y="1520825"/>
          <p14:tracePt t="11245" x="2693988" y="1538288"/>
          <p14:tracePt t="11250" x="2711450" y="1546225"/>
          <p14:tracePt t="11266" x="2719388" y="1546225"/>
          <p14:tracePt t="11291" x="2727325" y="1546225"/>
          <p14:tracePt t="11298" x="2727325" y="1555750"/>
          <p14:tracePt t="11306" x="2736850" y="1555750"/>
          <p14:tracePt t="11314" x="2744788" y="1555750"/>
          <p14:tracePt t="11323" x="2770188" y="1571625"/>
          <p14:tracePt t="11330" x="2805113" y="1581150"/>
          <p14:tracePt t="11339" x="2820988" y="1581150"/>
          <p14:tracePt t="11346" x="2863850" y="1597025"/>
          <p14:tracePt t="11355" x="2881313" y="1597025"/>
          <p14:tracePt t="11362" x="2922588" y="1614488"/>
          <p14:tracePt t="11371" x="2949575" y="1622425"/>
          <p14:tracePt t="11387" x="2957513" y="1622425"/>
          <p14:tracePt t="11395" x="2974975" y="1622425"/>
          <p14:tracePt t="11515" x="2982913" y="1631950"/>
          <p14:tracePt t="11530" x="2982913" y="1639888"/>
          <p14:tracePt t="11538" x="2982913" y="1649413"/>
          <p14:tracePt t="11546" x="2982913" y="1657350"/>
          <p14:tracePt t="11555" x="2982913" y="1674813"/>
          <p14:tracePt t="11562" x="2982913" y="1690688"/>
          <p14:tracePt t="11570" x="2974975" y="1708150"/>
          <p14:tracePt t="11578" x="2932113" y="1741488"/>
          <p14:tracePt t="11586" x="2922588" y="1741488"/>
          <p14:tracePt t="11594" x="2881313" y="1776413"/>
          <p14:tracePt t="11627" x="2838450" y="1809750"/>
          <p14:tracePt t="11628" x="2820988" y="1819275"/>
          <p14:tracePt t="11634" x="2795588" y="1844675"/>
          <p14:tracePt t="11645" x="2762250" y="1878013"/>
          <p14:tracePt t="11650" x="2736850" y="1920875"/>
          <p14:tracePt t="11658" x="2719388" y="1928813"/>
          <p14:tracePt t="11666" x="2676525" y="1979613"/>
          <p14:tracePt t="11675" x="2668588" y="2014538"/>
          <p14:tracePt t="11682" x="2643188" y="2065338"/>
          <p14:tracePt t="11690" x="2633663" y="2090738"/>
          <p14:tracePt t="11698" x="2625725" y="2124075"/>
          <p14:tracePt t="11706" x="2582863" y="2200275"/>
          <p14:tracePt t="11714" x="2574925" y="2235200"/>
          <p14:tracePt t="11722" x="2566988" y="2268538"/>
          <p14:tracePt t="11730" x="2557463" y="2319338"/>
          <p14:tracePt t="11738" x="2549525" y="2336800"/>
          <p14:tracePt t="11746" x="2541588" y="2371725"/>
          <p14:tracePt t="11754" x="2524125" y="2397125"/>
          <p14:tracePt t="11762" x="2506663" y="2438400"/>
          <p14:tracePt t="11770" x="2506663" y="2455863"/>
          <p14:tracePt t="11778" x="2498725" y="2498725"/>
          <p14:tracePt t="11786" x="2489200" y="2524125"/>
          <p14:tracePt t="11795" x="2473325" y="2574925"/>
          <p14:tracePt t="11802" x="2455863" y="2608263"/>
          <p14:tracePt t="11811" x="2447925" y="2660650"/>
          <p14:tracePt t="11818" x="2405063" y="2719388"/>
          <p14:tracePt t="11828" x="2379663" y="2787650"/>
          <p14:tracePt t="11834" x="2354263" y="2846388"/>
          <p14:tracePt t="11845" x="2336800" y="2889250"/>
          <p14:tracePt t="11850" x="2328863" y="2965450"/>
          <p14:tracePt t="11858" x="2311400" y="3041650"/>
          <p14:tracePt t="11866" x="2303463" y="3101975"/>
          <p14:tracePt t="11874" x="2278063" y="3178175"/>
          <p14:tracePt t="11882" x="2260600" y="3246438"/>
          <p14:tracePt t="11890" x="2243138" y="3305175"/>
          <p14:tracePt t="11898" x="2227263" y="3355975"/>
          <p14:tracePt t="11906" x="2200275" y="3408363"/>
          <p14:tracePt t="11914" x="2174875" y="3449638"/>
          <p14:tracePt t="11922" x="2149475" y="3517900"/>
          <p14:tracePt t="11930" x="2098675" y="3594100"/>
          <p14:tracePt t="11938" x="2073275" y="3654425"/>
          <p14:tracePt t="11946" x="2014538" y="3730625"/>
          <p14:tracePt t="11954" x="1963738" y="3816350"/>
          <p14:tracePt t="11962" x="1911350" y="3900488"/>
          <p14:tracePt t="11970" x="1870075" y="3976688"/>
          <p14:tracePt t="11978" x="1827213" y="4070350"/>
          <p14:tracePt t="11986" x="1793875" y="4121150"/>
          <p14:tracePt t="11995" x="1758950" y="4206875"/>
          <p14:tracePt t="12002" x="1708150" y="4275138"/>
          <p14:tracePt t="12011" x="1690688" y="4325938"/>
          <p14:tracePt t="12018" x="1631950" y="4384675"/>
          <p14:tracePt t="12028" x="1597025" y="4435475"/>
          <p14:tracePt t="12034" x="1555750" y="4470400"/>
          <p14:tracePt t="12044" x="1538288" y="4478338"/>
          <p14:tracePt t="12050" x="1520825" y="4503738"/>
          <p14:tracePt t="12058" x="1504950" y="4521200"/>
          <p14:tracePt t="12066" x="1487488" y="4529138"/>
          <p14:tracePt t="12074" x="1477963" y="4538663"/>
          <p14:tracePt t="12098" x="1477963" y="4546600"/>
          <p14:tracePt t="12202" x="1470025" y="4546600"/>
          <p14:tracePt t="12211" x="1462088" y="4546600"/>
          <p14:tracePt t="12218" x="1462088" y="4538663"/>
          <p14:tracePt t="12234" x="1436688" y="4513263"/>
          <p14:tracePt t="12244" x="1419225" y="4503738"/>
          <p14:tracePt t="12250" x="1401763" y="4486275"/>
          <p14:tracePt t="12258" x="1393825" y="4470400"/>
          <p14:tracePt t="12266" x="1376363" y="4445000"/>
          <p14:tracePt t="12274" x="1360488" y="4427538"/>
          <p14:tracePt t="12282" x="1360488" y="4402138"/>
          <p14:tracePt t="12290" x="1333500" y="4376738"/>
          <p14:tracePt t="12298" x="1325563" y="4359275"/>
          <p14:tracePt t="12306" x="1317625" y="4325938"/>
          <p14:tracePt t="12314" x="1308100" y="4308475"/>
          <p14:tracePt t="12322" x="1300163" y="4300538"/>
          <p14:tracePt t="12330" x="1292225" y="4275138"/>
          <p14:tracePt t="12338" x="1282700" y="4249738"/>
          <p14:tracePt t="12346" x="1266825" y="4232275"/>
          <p14:tracePt t="12354" x="1249363" y="4214813"/>
          <p14:tracePt t="12362" x="1216025" y="4164013"/>
          <p14:tracePt t="12370" x="1198563" y="4146550"/>
          <p14:tracePt t="12378" x="1163638" y="4113213"/>
          <p14:tracePt t="12386" x="1155700" y="4087813"/>
          <p14:tracePt t="12395" x="1130300" y="4070350"/>
          <p14:tracePt t="12402" x="1130300" y="4044950"/>
          <p14:tracePt t="12412" x="1122363" y="4027488"/>
          <p14:tracePt t="12418" x="1122363" y="4019550"/>
          <p14:tracePt t="12428" x="1112838" y="4002088"/>
          <p14:tracePt t="12434" x="1112838" y="3994150"/>
          <p14:tracePt t="12445" x="1104900" y="3986213"/>
          <p14:tracePt t="12450" x="1096963" y="3968750"/>
          <p14:tracePt t="12458" x="1087438" y="3935413"/>
          <p14:tracePt t="12466" x="1079500" y="3917950"/>
          <p14:tracePt t="12474" x="1062038" y="3883025"/>
          <p14:tracePt t="12482" x="1054100" y="3849688"/>
          <p14:tracePt t="12490" x="1044575" y="3841750"/>
          <p14:tracePt t="12498" x="1044575" y="3832225"/>
          <p14:tracePt t="12530" x="1044575" y="3824288"/>
          <p14:tracePt t="12538" x="1036638" y="3824288"/>
          <p14:tracePt t="12554" x="1028700" y="3816350"/>
          <p14:tracePt t="12562" x="1028700" y="3806825"/>
          <p14:tracePt t="12570" x="1019175" y="3798888"/>
          <p14:tracePt t="12578" x="1019175" y="3781425"/>
          <p14:tracePt t="12586" x="1019175" y="3773488"/>
          <p14:tracePt t="12611" x="1011238" y="3756025"/>
          <p14:tracePt t="13275" x="1019175" y="3756025"/>
          <p14:tracePt t="13298" x="1036638" y="3756025"/>
          <p14:tracePt t="13314" x="1044575" y="3748088"/>
          <p14:tracePt t="13403" x="1054100" y="3748088"/>
          <p14:tracePt t="13490" x="1062038" y="3748088"/>
          <p14:tracePt t="13514" x="1069975" y="3756025"/>
          <p14:tracePt t="13530" x="1079500" y="3756025"/>
          <p14:tracePt t="13546" x="1087438" y="3756025"/>
          <p14:tracePt t="13562" x="1112838" y="3756025"/>
          <p14:tracePt t="13571" x="1130300" y="3756025"/>
          <p14:tracePt t="13578" x="1155700" y="3756025"/>
          <p14:tracePt t="13586" x="1173163" y="3756025"/>
          <p14:tracePt t="13594" x="1198563" y="3756025"/>
          <p14:tracePt t="13611" x="1206500" y="3763963"/>
          <p14:tracePt t="13666" x="1223963" y="3763963"/>
          <p14:tracePt t="13691" x="1241425" y="3781425"/>
          <p14:tracePt t="13698" x="1249363" y="3781425"/>
          <p14:tracePt t="13706" x="1257300" y="3781425"/>
          <p14:tracePt t="13714" x="1266825" y="3781425"/>
          <p14:tracePt t="13762" x="1282700" y="3781425"/>
          <p14:tracePt t="13778" x="1292225" y="3781425"/>
          <p14:tracePt t="13795" x="1300163" y="3781425"/>
          <p14:tracePt t="13818" x="1317625" y="3781425"/>
          <p14:tracePt t="13844" x="1325563" y="3781425"/>
          <p14:tracePt t="13882" x="1333500" y="3781425"/>
          <p14:tracePt t="13890" x="1350963" y="3781425"/>
          <p14:tracePt t="13914" x="1360488" y="3781425"/>
          <p14:tracePt t="13955" x="1368425" y="3781425"/>
          <p14:tracePt t="13962" x="1376363" y="3781425"/>
          <p14:tracePt t="13970" x="1385888" y="3781425"/>
          <p14:tracePt t="13986" x="1393825" y="3781425"/>
          <p14:tracePt t="14067" x="1411288" y="3781425"/>
          <p14:tracePt t="14075" x="1419225" y="3781425"/>
          <p14:tracePt t="14091" x="1427163" y="3781425"/>
          <p14:tracePt t="14098" x="1444625" y="3781425"/>
          <p14:tracePt t="14155" x="1452563" y="3781425"/>
          <p14:tracePt t="14178" x="1462088" y="3781425"/>
          <p14:tracePt t="14195" x="1477963" y="3781425"/>
          <p14:tracePt t="14203" x="1504950" y="3781425"/>
          <p14:tracePt t="14211" x="1512888" y="3781425"/>
          <p14:tracePt t="14219" x="1520825" y="3781425"/>
          <p14:tracePt t="14228" x="1546225" y="3781425"/>
          <p14:tracePt t="14244" x="1555750" y="3773488"/>
          <p14:tracePt t="14530" x="1563688" y="3763963"/>
          <p14:tracePt t="14618" x="1571625" y="3748088"/>
          <p14:tracePt t="14674" x="1581150" y="3748088"/>
          <p14:tracePt t="14994" x="1581150" y="3756025"/>
          <p14:tracePt t="15010" x="1581150" y="3781425"/>
          <p14:tracePt t="15018" x="1581150" y="3798888"/>
          <p14:tracePt t="15028" x="1581150" y="3806825"/>
          <p14:tracePt t="15034" x="1581150" y="3824288"/>
          <p14:tracePt t="15045" x="1589088" y="3849688"/>
          <p14:tracePt t="15050" x="1589088" y="3857625"/>
          <p14:tracePt t="15058" x="1597025" y="3883025"/>
          <p14:tracePt t="15066" x="1606550" y="3900488"/>
          <p14:tracePt t="15074" x="1606550" y="3917950"/>
          <p14:tracePt t="15082" x="1606550" y="3925888"/>
          <p14:tracePt t="15090" x="1606550" y="3935413"/>
          <p14:tracePt t="15099" x="1606550" y="3951288"/>
          <p14:tracePt t="15114" x="1606550" y="3960813"/>
          <p14:tracePt t="15146" x="1606550" y="3968750"/>
          <p14:tracePt t="15171" x="1606550" y="3986213"/>
          <p14:tracePt t="15178" x="1606550" y="3994150"/>
          <p14:tracePt t="15186" x="1606550" y="4019550"/>
          <p14:tracePt t="15194" x="1606550" y="4037013"/>
          <p14:tracePt t="15211" x="1606550" y="4062413"/>
          <p14:tracePt t="15218" x="1606550" y="4070350"/>
          <p14:tracePt t="15228" x="1606550" y="4087813"/>
          <p14:tracePt t="15234" x="1597025" y="4105275"/>
          <p14:tracePt t="15250" x="1597025" y="4121150"/>
          <p14:tracePt t="15259" x="1597025" y="4130675"/>
          <p14:tracePt t="15275" x="1597025" y="4138613"/>
          <p14:tracePt t="15282" x="1597025" y="4156075"/>
          <p14:tracePt t="15298" x="1597025" y="4164013"/>
          <p14:tracePt t="15306" x="1597025" y="4171950"/>
          <p14:tracePt t="15314" x="1597025" y="4181475"/>
          <p14:tracePt t="15322" x="1597025" y="4189413"/>
          <p14:tracePt t="15355" x="1597025" y="4197350"/>
          <p14:tracePt t="15410" x="1597025" y="4214813"/>
          <p14:tracePt t="15419" x="1589088" y="4232275"/>
          <p14:tracePt t="15435" x="1589088" y="4257675"/>
          <p14:tracePt t="15450" x="1589088" y="4265613"/>
          <p14:tracePt t="15458" x="1589088" y="4283075"/>
          <p14:tracePt t="15466" x="1589088" y="4291013"/>
          <p14:tracePt t="15474" x="1589088" y="4300538"/>
          <p14:tracePt t="15482" x="1589088" y="4316413"/>
          <p14:tracePt t="15491" x="1589088" y="4325938"/>
          <p14:tracePt t="15499" x="1589088" y="4333875"/>
          <p14:tracePt t="15506" x="1589088" y="4341813"/>
          <p14:tracePt t="15515" x="1589088" y="4359275"/>
          <p14:tracePt t="15522" x="1589088" y="4368800"/>
          <p14:tracePt t="15531" x="1581150" y="4384675"/>
          <p14:tracePt t="15538" x="1581150" y="4394200"/>
          <p14:tracePt t="15554" x="1581150" y="4419600"/>
          <p14:tracePt t="15562" x="1581150" y="4427538"/>
          <p14:tracePt t="15570" x="1581150" y="4445000"/>
          <p14:tracePt t="15579" x="1581150" y="4452938"/>
          <p14:tracePt t="15595" x="1571625" y="4478338"/>
          <p14:tracePt t="15612" x="1563688" y="4495800"/>
          <p14:tracePt t="15723" x="1563688" y="4513263"/>
          <p14:tracePt t="15787" x="1563688" y="4521200"/>
          <p14:tracePt t="15819" x="1563688" y="4529138"/>
          <p14:tracePt t="15828" x="1563688" y="4538663"/>
          <p14:tracePt t="15834" x="1563688" y="4554538"/>
          <p14:tracePt t="15845" x="1563688" y="4564063"/>
          <p14:tracePt t="15850" x="1563688" y="4572000"/>
          <p14:tracePt t="15858" x="1563688" y="4579938"/>
          <p14:tracePt t="15866" x="1563688" y="4589463"/>
          <p14:tracePt t="15891" x="1563688" y="4605338"/>
          <p14:tracePt t="16139" x="1563688" y="4614863"/>
          <p14:tracePt t="16195" x="1563688" y="4630738"/>
          <p14:tracePt t="16387" x="1563688" y="4640263"/>
          <p14:tracePt t="16434" x="1563688" y="4648200"/>
          <p14:tracePt t="16459" x="1563688" y="4657725"/>
          <p14:tracePt t="16475" x="1563688" y="4665663"/>
          <p14:tracePt t="16482" x="1563688" y="4673600"/>
          <p14:tracePt t="16523" x="1563688" y="4683125"/>
          <p14:tracePt t="16578" x="1571625" y="4683125"/>
          <p14:tracePt t="16595" x="1571625" y="4699000"/>
          <p14:tracePt t="16603" x="1581150" y="4716463"/>
          <p14:tracePt t="16628" x="1581150" y="4733925"/>
          <p14:tracePt t="16642" x="1581150" y="4741863"/>
          <p14:tracePt t="16667" x="1589088" y="4749800"/>
          <p14:tracePt t="16683" x="1589088" y="4767263"/>
          <p14:tracePt t="16690" x="1597025" y="4767263"/>
          <p14:tracePt t="16699" x="1597025" y="4784725"/>
          <p14:tracePt t="16706" x="1606550" y="4802188"/>
          <p14:tracePt t="16722" x="1606550" y="4827588"/>
          <p14:tracePt t="16730" x="1614488" y="4852988"/>
          <p14:tracePt t="16739" x="1622425" y="4860925"/>
          <p14:tracePt t="16746" x="1622425" y="4878388"/>
          <p14:tracePt t="16754" x="1622425" y="4886325"/>
          <p14:tracePt t="16762" x="1631950" y="4894263"/>
          <p14:tracePt t="16770" x="1631950" y="4903788"/>
          <p14:tracePt t="16778" x="1631950" y="4911725"/>
          <p14:tracePt t="16802" x="1631950" y="4919663"/>
          <p14:tracePt t="16812" x="1639888" y="4937125"/>
          <p14:tracePt t="16834" x="1639888" y="4946650"/>
          <p14:tracePt t="16845" x="1639888" y="4954588"/>
          <p14:tracePt t="16850" x="1639888" y="4962525"/>
          <p14:tracePt t="16866" x="1639888" y="4972050"/>
          <p14:tracePt t="16891" x="1639888" y="4979988"/>
          <p14:tracePt t="16914" x="1639888" y="4997450"/>
          <p14:tracePt t="16923" x="1639888" y="5005388"/>
          <p14:tracePt t="17227" x="1639888" y="5013325"/>
          <p14:tracePt t="17258" x="1649413" y="5013325"/>
          <p14:tracePt t="17266" x="1657350" y="5013325"/>
          <p14:tracePt t="17274" x="1665288" y="5013325"/>
          <p14:tracePt t="17307" x="1665288" y="4997450"/>
          <p14:tracePt t="17339" x="1682750" y="4962525"/>
          <p14:tracePt t="17355" x="1690688" y="4946650"/>
          <p14:tracePt t="17371" x="1690688" y="4937125"/>
          <p14:tracePt t="17378" x="1690688" y="4929188"/>
          <p14:tracePt t="17411" x="1700213" y="4911725"/>
          <p14:tracePt t="17428" x="1700213" y="4903788"/>
          <p14:tracePt t="17442" x="1700213" y="4894263"/>
          <p14:tracePt t="17450" x="1708150" y="4860925"/>
          <p14:tracePt t="17466" x="1708150" y="4843463"/>
          <p14:tracePt t="17531" x="1708150" y="4835525"/>
          <p14:tracePt t="17546" x="1708150" y="4827588"/>
          <p14:tracePt t="17579" x="1708150" y="4818063"/>
          <p14:tracePt t="17915" x="1708150" y="4810125"/>
          <p14:tracePt t="17930" x="1708150" y="4802188"/>
          <p14:tracePt t="18042" x="1708150" y="4792663"/>
          <p14:tracePt t="18051" x="1708150" y="4784725"/>
          <p14:tracePt t="18059" x="1708150" y="4775200"/>
          <p14:tracePt t="18066" x="1708150" y="4767263"/>
          <p14:tracePt t="18074" x="1708150" y="4733925"/>
          <p14:tracePt t="18082" x="1708150" y="4699000"/>
          <p14:tracePt t="18091" x="1708150" y="4691063"/>
          <p14:tracePt t="18098" x="1700213" y="4657725"/>
          <p14:tracePt t="18107" x="1690688" y="4630738"/>
          <p14:tracePt t="18114" x="1690688" y="4605338"/>
          <p14:tracePt t="18122" x="1690688" y="4579938"/>
          <p14:tracePt t="18130" x="1682750" y="4554538"/>
          <p14:tracePt t="18138" x="1682750" y="4538663"/>
          <p14:tracePt t="18146" x="1674813" y="4513263"/>
          <p14:tracePt t="18154" x="1674813" y="4495800"/>
          <p14:tracePt t="18162" x="1674813" y="4452938"/>
          <p14:tracePt t="18170" x="1665288" y="4419600"/>
          <p14:tracePt t="18178" x="1665288" y="4384675"/>
          <p14:tracePt t="18187" x="1665288" y="4341813"/>
          <p14:tracePt t="18196" x="1665288" y="4325938"/>
          <p14:tracePt t="18203" x="1665288" y="4300538"/>
          <p14:tracePt t="18212" x="1649413" y="4257675"/>
          <p14:tracePt t="18219" x="1649413" y="4249738"/>
          <p14:tracePt t="18228" x="1649413" y="4232275"/>
          <p14:tracePt t="18234" x="1639888" y="4214813"/>
          <p14:tracePt t="18243" x="1639888" y="4189413"/>
          <p14:tracePt t="18250" x="1631950" y="4156075"/>
          <p14:tracePt t="18266" x="1622425" y="4138613"/>
          <p14:tracePt t="18434" x="1622425" y="4113213"/>
          <p14:tracePt t="18445" x="1606550" y="4105275"/>
          <p14:tracePt t="18450" x="1589088" y="4070350"/>
          <p14:tracePt t="18458" x="1546225" y="4027488"/>
          <p14:tracePt t="18466" x="1495425" y="4002088"/>
          <p14:tracePt t="18474" x="1462088" y="3968750"/>
          <p14:tracePt t="18482" x="1436688" y="3951288"/>
          <p14:tracePt t="18490" x="1411288" y="3935413"/>
          <p14:tracePt t="18498" x="1401763" y="3935413"/>
          <p14:tracePt t="18506" x="1393825" y="3925888"/>
          <p14:tracePt t="18586" x="1385888" y="3917950"/>
          <p14:tracePt t="18595" x="1385888" y="3908425"/>
          <p14:tracePt t="18628" x="1376363" y="3892550"/>
          <p14:tracePt t="18642" x="1368425" y="3892550"/>
          <p14:tracePt t="18650" x="1360488" y="3883025"/>
          <p14:tracePt t="18722" x="1350963" y="3883025"/>
          <p14:tracePt t="18738" x="1343025" y="3875088"/>
          <p14:tracePt t="18747" x="1333500" y="3875088"/>
          <p14:tracePt t="18754" x="1325563" y="3867150"/>
          <p14:tracePt t="18762" x="1300163" y="3857625"/>
          <p14:tracePt t="18770" x="1292225" y="3849688"/>
          <p14:tracePt t="18850" x="1282700" y="3849688"/>
          <p14:tracePt t="18866" x="1274763" y="3849688"/>
          <p14:tracePt t="18882" x="1266825" y="3849688"/>
          <p14:tracePt t="18890" x="1249363" y="3849688"/>
          <p14:tracePt t="18898" x="1231900" y="3849688"/>
          <p14:tracePt t="18907" x="1198563" y="3849688"/>
          <p14:tracePt t="18914" x="1189038" y="3849688"/>
          <p14:tracePt t="18923" x="1181100" y="3849688"/>
          <p14:tracePt t="19003" x="1173163" y="3849688"/>
          <p14:tracePt t="19019" x="1163638" y="3841750"/>
          <p14:tracePt t="19028" x="1163638" y="3832225"/>
          <p14:tracePt t="19074" x="1155700" y="3832225"/>
          <p14:tracePt t="19171" x="1147763" y="3816350"/>
          <p14:tracePt t="19243" x="1147763" y="3806825"/>
          <p14:tracePt t="20018" x="1155700" y="3806825"/>
          <p14:tracePt t="20026" x="1163638" y="3806825"/>
          <p14:tracePt t="20130" x="1181100" y="3798888"/>
          <p14:tracePt t="20146" x="1189038" y="3790950"/>
          <p14:tracePt t="20171" x="1198563" y="3781425"/>
          <p14:tracePt t="20299" x="1206500" y="3781425"/>
          <p14:tracePt t="20322" x="1216025" y="3781425"/>
          <p14:tracePt t="21019" x="1223963" y="3781425"/>
          <p14:tracePt t="21410" x="1241425" y="3781425"/>
          <p14:tracePt t="21531" x="1249363" y="3781425"/>
          <p14:tracePt t="21611" x="1257300" y="3781425"/>
          <p14:tracePt t="21682" x="1274763" y="3781425"/>
          <p14:tracePt t="21691" x="1282700" y="3790950"/>
          <p14:tracePt t="21714" x="1300163" y="3790950"/>
          <p14:tracePt t="21722" x="1317625" y="3806825"/>
          <p14:tracePt t="21755" x="1343025" y="3806825"/>
          <p14:tracePt t="21762" x="1350963" y="3806825"/>
          <p14:tracePt t="21771" x="1360488" y="3806825"/>
          <p14:tracePt t="21898" x="1376363" y="3806825"/>
          <p14:tracePt t="21978" x="1376363" y="3816350"/>
          <p14:tracePt t="21986" x="1385888" y="3816350"/>
          <p14:tracePt t="22075" x="1393825" y="3816350"/>
          <p14:tracePt t="22147" x="1401763" y="3816350"/>
          <p14:tracePt t="22162" x="1411288" y="3816350"/>
          <p14:tracePt t="22226" x="1419225" y="3816350"/>
          <p14:tracePt t="22322" x="1427163" y="3816350"/>
          <p14:tracePt t="22530" x="1436688" y="3816350"/>
          <p14:tracePt t="22546" x="1452563" y="3816350"/>
          <p14:tracePt t="22642" x="1477963" y="3816350"/>
          <p14:tracePt t="22651" x="1495425" y="3816350"/>
          <p14:tracePt t="22658" x="1520825" y="3816350"/>
          <p14:tracePt t="22666" x="1555750" y="3816350"/>
          <p14:tracePt t="22674" x="1589088" y="3816350"/>
          <p14:tracePt t="22682" x="1597025" y="3816350"/>
          <p14:tracePt t="22690" x="1631950" y="3816350"/>
          <p14:tracePt t="22699" x="1674813" y="3816350"/>
          <p14:tracePt t="22706" x="1690688" y="3816350"/>
          <p14:tracePt t="22714" x="1708150" y="3816350"/>
          <p14:tracePt t="22722" x="1716088" y="3816350"/>
          <p14:tracePt t="22731" x="1741488" y="3816350"/>
          <p14:tracePt t="22898" x="1751013" y="3816350"/>
          <p14:tracePt t="22914" x="1758950" y="3816350"/>
          <p14:tracePt t="23346" x="1751013" y="3824288"/>
          <p14:tracePt t="23362" x="1741488" y="3824288"/>
          <p14:tracePt t="23370" x="1733550" y="3832225"/>
          <p14:tracePt t="23387" x="1716088" y="3841750"/>
          <p14:tracePt t="23499" x="1708150" y="3841750"/>
          <p14:tracePt t="23547" x="1690688" y="3841750"/>
          <p14:tracePt t="23578" x="1682750" y="3841750"/>
          <p14:tracePt t="23586" x="1682750" y="3849688"/>
          <p14:tracePt t="23611" x="1657350" y="3849688"/>
          <p14:tracePt t="23618" x="1649413" y="3857625"/>
          <p14:tracePt t="23634" x="1639888" y="3867150"/>
          <p14:tracePt t="23650" x="1631950" y="3875088"/>
          <p14:tracePt t="23682" x="1622425" y="3883025"/>
          <p14:tracePt t="23698" x="1614488" y="3883025"/>
          <p14:tracePt t="23706" x="1606550" y="3883025"/>
          <p14:tracePt t="23714" x="1597025" y="3883025"/>
          <p14:tracePt t="23730" x="1589088" y="3883025"/>
          <p14:tracePt t="23778" x="1581150" y="3883025"/>
          <p14:tracePt t="23787" x="1571625" y="3883025"/>
          <p14:tracePt t="23826" x="1563688" y="3883025"/>
          <p14:tracePt t="23842" x="1546225" y="3883025"/>
          <p14:tracePt t="23850" x="1538288" y="3883025"/>
          <p14:tracePt t="23858" x="1530350" y="3883025"/>
          <p14:tracePt t="23866" x="1520825" y="3883025"/>
          <p14:tracePt t="23899" x="1512888" y="3883025"/>
          <p14:tracePt t="23922" x="1495425" y="3867150"/>
          <p14:tracePt t="23930" x="1487488" y="3857625"/>
          <p14:tracePt t="23939" x="1477963" y="3857625"/>
          <p14:tracePt t="23954" x="1470025" y="3841750"/>
          <p14:tracePt t="23970" x="1462088" y="3841750"/>
          <p14:tracePt t="24018" x="1452563" y="3841750"/>
          <p14:tracePt t="24082" x="1444625" y="3832225"/>
          <p14:tracePt t="24091" x="1436688" y="3832225"/>
          <p14:tracePt t="24107" x="1427163" y="3824288"/>
          <p14:tracePt t="24114" x="1419225" y="3824288"/>
          <p14:tracePt t="24498" x="1427163" y="3824288"/>
          <p14:tracePt t="24507" x="1436688" y="3824288"/>
          <p14:tracePt t="24514" x="1444625" y="3824288"/>
          <p14:tracePt t="24522" x="1452563" y="3824288"/>
          <p14:tracePt t="24546" x="1462088" y="3824288"/>
          <p14:tracePt t="24554" x="1470025" y="3832225"/>
          <p14:tracePt t="24562" x="1477963" y="3832225"/>
          <p14:tracePt t="24570" x="1487488" y="3832225"/>
          <p14:tracePt t="24586" x="1495425" y="3841750"/>
          <p14:tracePt t="24619" x="1512888" y="3841750"/>
          <p14:tracePt t="24650" x="1530350" y="3849688"/>
          <p14:tracePt t="24666" x="1555750" y="3857625"/>
          <p14:tracePt t="24674" x="1555750" y="3867150"/>
          <p14:tracePt t="24698" x="1563688" y="3875088"/>
          <p14:tracePt t="24763" x="1581150" y="3875088"/>
          <p14:tracePt t="24778" x="1589088" y="3875088"/>
          <p14:tracePt t="24795" x="1597025" y="3875088"/>
          <p14:tracePt t="24811" x="1606550" y="3875088"/>
          <p14:tracePt t="25435" x="1614488" y="3875088"/>
          <p14:tracePt t="25450" x="1622425" y="3875088"/>
          <p14:tracePt t="25482" x="1639888" y="3875088"/>
          <p14:tracePt t="25554" x="1649413" y="3875088"/>
          <p14:tracePt t="25586" x="1657350" y="3875088"/>
          <p14:tracePt t="25596" x="1674813" y="3875088"/>
          <p14:tracePt t="25612" x="1682750" y="3875088"/>
          <p14:tracePt t="25618" x="1690688" y="3875088"/>
          <p14:tracePt t="25634" x="1700213" y="3875088"/>
          <p14:tracePt t="25643" x="1708150" y="3875088"/>
          <p14:tracePt t="25650" x="1716088" y="3875088"/>
          <p14:tracePt t="25658" x="1733550" y="3875088"/>
          <p14:tracePt t="25666" x="1751013" y="3875088"/>
          <p14:tracePt t="25674" x="1766888" y="3875088"/>
          <p14:tracePt t="25682" x="1776413" y="3875088"/>
          <p14:tracePt t="25690" x="1784350" y="3875088"/>
          <p14:tracePt t="25779" x="1801813" y="3875088"/>
          <p14:tracePt t="25842" x="1819275" y="3875088"/>
          <p14:tracePt t="25938" x="1835150" y="3867150"/>
          <p14:tracePt t="25963" x="1844675" y="3867150"/>
          <p14:tracePt t="25978" x="1852613" y="3867150"/>
          <p14:tracePt t="25986" x="1878013" y="3857625"/>
          <p14:tracePt t="26002" x="1903413" y="3857625"/>
          <p14:tracePt t="26012" x="1911350" y="3857625"/>
          <p14:tracePt t="26018" x="1920875" y="3857625"/>
          <p14:tracePt t="26028" x="1938338" y="3857625"/>
          <p14:tracePt t="26034" x="1946275" y="3857625"/>
          <p14:tracePt t="26042" x="1954213" y="3857625"/>
          <p14:tracePt t="26050" x="1963738" y="3857625"/>
          <p14:tracePt t="26059" x="1971675" y="3857625"/>
          <p14:tracePt t="26074" x="1979613" y="3857625"/>
          <p14:tracePt t="27474" x="2005013" y="3849688"/>
          <p14:tracePt t="27482" x="2022475" y="3832225"/>
          <p14:tracePt t="27771" x="2022475" y="3841750"/>
          <p14:tracePt t="27786" x="2022475" y="3849688"/>
          <p14:tracePt t="27819" x="2022475" y="3867150"/>
          <p14:tracePt t="27835" x="2022475" y="3875088"/>
          <p14:tracePt t="27850" x="2014538" y="3875088"/>
          <p14:tracePt t="27858" x="2005013" y="3883025"/>
          <p14:tracePt t="27866" x="2005013" y="3892550"/>
          <p14:tracePt t="27882" x="1989138" y="3900488"/>
          <p14:tracePt t="27890" x="1979613" y="3900488"/>
          <p14:tracePt t="27907" x="1971675" y="3908425"/>
          <p14:tracePt t="27922" x="1954213" y="3908425"/>
          <p14:tracePt t="27931" x="1946275" y="3925888"/>
          <p14:tracePt t="27946" x="1938338" y="3925888"/>
          <p14:tracePt t="27955" x="1920875" y="3925888"/>
          <p14:tracePt t="27978" x="1911350" y="3925888"/>
          <p14:tracePt t="27995" x="1903413" y="3925888"/>
          <p14:tracePt t="28012" x="1895475" y="3925888"/>
          <p14:tracePt t="28029" x="1885950" y="3925888"/>
          <p14:tracePt t="28034" x="1878013" y="3925888"/>
          <p14:tracePt t="28043" x="1860550" y="3925888"/>
          <p14:tracePt t="28050" x="1844675" y="3925888"/>
          <p14:tracePt t="28091" x="1827213" y="3917950"/>
          <p14:tracePt t="28107" x="1819275" y="3908425"/>
          <p14:tracePt t="28122" x="1793875" y="3900488"/>
          <p14:tracePt t="28130" x="1784350" y="3892550"/>
          <p14:tracePt t="28146" x="1766888" y="3883025"/>
          <p14:tracePt t="28154" x="1758950" y="3883025"/>
          <p14:tracePt t="28170" x="1733550" y="3875088"/>
          <p14:tracePt t="28179" x="1725613" y="3867150"/>
          <p14:tracePt t="28186" x="1708150" y="3857625"/>
          <p14:tracePt t="28195" x="1682750" y="3849688"/>
          <p14:tracePt t="28202" x="1665288" y="3841750"/>
          <p14:tracePt t="28283" x="1657350" y="3841750"/>
          <p14:tracePt t="28306" x="1649413" y="3841750"/>
          <p14:tracePt t="28771" x="1639888" y="3841750"/>
          <p14:tracePt t="28778" x="1639888" y="3849688"/>
          <p14:tracePt t="28796" x="1639888" y="3857625"/>
          <p14:tracePt t="28802" x="1639888" y="3867150"/>
          <p14:tracePt t="28812" x="1649413" y="3875088"/>
          <p14:tracePt t="28818" x="1657350" y="3883025"/>
          <p14:tracePt t="28829" x="1665288" y="3892550"/>
          <p14:tracePt t="28835" x="1674813" y="3900488"/>
          <p14:tracePt t="28843" x="1682750" y="3900488"/>
          <p14:tracePt t="28866" x="1690688" y="3900488"/>
          <p14:tracePt t="28891" x="1690688" y="3908425"/>
          <p14:tracePt t="28898" x="1700213" y="3917950"/>
          <p14:tracePt t="28906" x="1700213" y="3925888"/>
          <p14:tracePt t="28938" x="1708150" y="3925888"/>
          <p14:tracePt t="28962" x="1716088" y="3943350"/>
          <p14:tracePt t="28971" x="1725613" y="3951288"/>
          <p14:tracePt t="28996" x="1733550" y="3968750"/>
          <p14:tracePt t="29122" x="1733550" y="3986213"/>
          <p14:tracePt t="29234" x="1716088" y="3986213"/>
          <p14:tracePt t="29323" x="1700213" y="3986213"/>
          <p14:tracePt t="29362" x="1700213" y="3976688"/>
          <p14:tracePt t="29659" x="1682750" y="3976688"/>
          <p14:tracePt t="29698" x="1674813" y="3976688"/>
          <p14:tracePt t="29714" x="1665288" y="3976688"/>
          <p14:tracePt t="29723" x="1649413" y="3976688"/>
          <p14:tracePt t="29730" x="1631950" y="3976688"/>
          <p14:tracePt t="29738" x="1589088" y="3994150"/>
          <p14:tracePt t="29746" x="1571625" y="4002088"/>
          <p14:tracePt t="29755" x="1555750" y="4011613"/>
          <p14:tracePt t="29771" x="1538288" y="4027488"/>
          <p14:tracePt t="29787" x="1530350" y="4027488"/>
          <p14:tracePt t="29867" x="1520825" y="4027488"/>
          <p14:tracePt t="29882" x="1495425" y="4027488"/>
          <p14:tracePt t="29994" x="1487488" y="4027488"/>
          <p14:tracePt t="30002" x="1470025" y="4027488"/>
          <p14:tracePt t="30034" x="1462088" y="4037013"/>
          <p14:tracePt t="30226" x="1452563" y="4037013"/>
          <p14:tracePt t="30418" x="1452563" y="4019550"/>
          <p14:tracePt t="30434" x="1462088" y="4002088"/>
          <p14:tracePt t="30443" x="1470025" y="4002088"/>
          <p14:tracePt t="30450" x="1487488" y="4002088"/>
          <p14:tracePt t="30458" x="1504950" y="4002088"/>
          <p14:tracePt t="30474" x="1530350" y="4002088"/>
          <p14:tracePt t="30483" x="1538288" y="4002088"/>
          <p14:tracePt t="30498" x="1555750" y="4002088"/>
          <p14:tracePt t="30506" x="1563688" y="4002088"/>
          <p14:tracePt t="30530" x="1571625" y="4011613"/>
          <p14:tracePt t="30546" x="1581150" y="4019550"/>
          <p14:tracePt t="30563" x="1606550" y="4027488"/>
          <p14:tracePt t="30579" x="1631950" y="4037013"/>
          <p14:tracePt t="30596" x="1639888" y="4044950"/>
          <p14:tracePt t="30635" x="1649413" y="4044950"/>
          <p14:tracePt t="30650" x="1649413" y="4052888"/>
          <p14:tracePt t="30674" x="1649413" y="4062413"/>
          <p14:tracePt t="30690" x="1649413" y="4070350"/>
          <p14:tracePt t="30706" x="1649413" y="4079875"/>
          <p14:tracePt t="30722" x="1649413" y="4087813"/>
          <p14:tracePt t="30763" x="1649413" y="4095750"/>
          <p14:tracePt t="30771" x="1649413" y="4113213"/>
          <p14:tracePt t="30795" x="1649413" y="4121150"/>
          <p14:tracePt t="30812" x="1649413" y="4146550"/>
          <p14:tracePt t="30818" x="1639888" y="4146550"/>
          <p14:tracePt t="30827" x="1631950" y="4156075"/>
          <p14:tracePt t="30898" x="1631950" y="4164013"/>
          <p14:tracePt t="30922" x="1622425" y="4164013"/>
          <p14:tracePt t="30938" x="1614488" y="4164013"/>
          <p14:tracePt t="30987" x="1606550" y="4164013"/>
          <p14:tracePt t="30996" x="1597025" y="4164013"/>
          <p14:tracePt t="31003" x="1589088" y="4156075"/>
          <p14:tracePt t="31012" x="1571625" y="4156075"/>
          <p14:tracePt t="31019" x="1555750" y="4146550"/>
          <p14:tracePt t="31035" x="1530350" y="4138613"/>
          <p14:tracePt t="31154" x="1520825" y="4121150"/>
          <p14:tracePt t="31186" x="1512888" y="4113213"/>
          <p14:tracePt t="31371" x="1504950" y="4105275"/>
          <p14:tracePt t="31738" x="1495425" y="4105275"/>
          <p14:tracePt t="31954" x="1487488" y="4105275"/>
          <p14:tracePt t="31962" x="1477963" y="4105275"/>
          <p14:tracePt t="32082" x="1470025" y="4105275"/>
          <p14:tracePt t="32115" x="1462088" y="4105275"/>
          <p14:tracePt t="32130" x="1444625" y="4105275"/>
          <p14:tracePt t="32171" x="1436688" y="4105275"/>
          <p14:tracePt t="32618" x="1462088" y="4105275"/>
          <p14:tracePt t="32626" x="1470025" y="4105275"/>
          <p14:tracePt t="32634" x="1477963" y="4105275"/>
          <p14:tracePt t="32642" x="1487488" y="4105275"/>
          <p14:tracePt t="32658" x="1495425" y="4105275"/>
          <p14:tracePt t="32698" x="1504950" y="4105275"/>
          <p14:tracePt t="32715" x="1512888" y="4105275"/>
          <p14:tracePt t="32722" x="1530350" y="4105275"/>
          <p14:tracePt t="32731" x="1546225" y="4105275"/>
          <p14:tracePt t="32738" x="1571625" y="4105275"/>
          <p14:tracePt t="32746" x="1597025" y="4105275"/>
          <p14:tracePt t="32754" x="1649413" y="4105275"/>
          <p14:tracePt t="32763" x="1700213" y="4105275"/>
          <p14:tracePt t="32770" x="1751013" y="4105275"/>
          <p14:tracePt t="32779" x="1809750" y="4095750"/>
          <p14:tracePt t="32786" x="1835150" y="4087813"/>
          <p14:tracePt t="32796" x="1852613" y="4087813"/>
          <p14:tracePt t="32802" x="1860550" y="4087813"/>
          <p14:tracePt t="32818" x="1870075" y="4087813"/>
          <p14:tracePt t="33115" x="1860550" y="4087813"/>
          <p14:tracePt t="33122" x="1835150" y="4087813"/>
          <p14:tracePt t="33130" x="1809750" y="4095750"/>
          <p14:tracePt t="33138" x="1766888" y="4121150"/>
          <p14:tracePt t="33147" x="1741488" y="4121150"/>
          <p14:tracePt t="33154" x="1725613" y="4121150"/>
          <p14:tracePt t="33163" x="1708150" y="4121150"/>
          <p14:tracePt t="33170" x="1682750" y="4130675"/>
          <p14:tracePt t="33186" x="1674813" y="4130675"/>
          <p14:tracePt t="33218" x="1657350" y="4130675"/>
          <p14:tracePt t="33229" x="1649413" y="4138613"/>
          <p14:tracePt t="33234" x="1639888" y="4138613"/>
          <p14:tracePt t="33243" x="1614488" y="4138613"/>
          <p14:tracePt t="33250" x="1606550" y="4156075"/>
          <p14:tracePt t="33258" x="1581150" y="4164013"/>
          <p14:tracePt t="33266" x="1563688" y="4164013"/>
          <p14:tracePt t="33275" x="1555750" y="4164013"/>
          <p14:tracePt t="33282" x="1546225" y="4171950"/>
          <p14:tracePt t="33290" x="1538288" y="4171950"/>
          <p14:tracePt t="33298" x="1530350" y="4171950"/>
          <p14:tracePt t="33306" x="1520825" y="4171950"/>
          <p14:tracePt t="33314" x="1512888" y="4171950"/>
          <p14:tracePt t="33322" x="1504950" y="4181475"/>
          <p14:tracePt t="33338" x="1495425" y="4189413"/>
          <p14:tracePt t="33354" x="1487488" y="4197350"/>
          <p14:tracePt t="33387" x="1477963" y="4197350"/>
          <p14:tracePt t="33396" x="1470025" y="4206875"/>
          <p14:tracePt t="33413" x="1462088" y="4206875"/>
          <p14:tracePt t="33418" x="1444625" y="4224338"/>
          <p14:tracePt t="33434" x="1436688" y="4224338"/>
          <p14:tracePt t="33442" x="1427163" y="4224338"/>
          <p14:tracePt t="33450" x="1411288" y="4232275"/>
          <p14:tracePt t="33458" x="1393825" y="4240213"/>
          <p14:tracePt t="33466" x="1385888" y="4240213"/>
          <p14:tracePt t="33739" x="1411288" y="4240213"/>
          <p14:tracePt t="33746" x="1427163" y="4240213"/>
          <p14:tracePt t="33754" x="1436688" y="4240213"/>
          <p14:tracePt t="33763" x="1444625" y="4240213"/>
          <p14:tracePt t="33787" x="1452563" y="4240213"/>
          <p14:tracePt t="33812" x="1462088" y="4249738"/>
          <p14:tracePt t="33819" x="1470025" y="4257675"/>
          <p14:tracePt t="33827" x="1477963" y="4257675"/>
          <p14:tracePt t="33834" x="1504950" y="4257675"/>
          <p14:tracePt t="33842" x="1520825" y="4257675"/>
          <p14:tracePt t="33850" x="1546225" y="4257675"/>
          <p14:tracePt t="33858" x="1563688" y="4257675"/>
          <p14:tracePt t="33866" x="1589088" y="4265613"/>
          <p14:tracePt t="33874" x="1614488" y="4265613"/>
          <p14:tracePt t="33883" x="1631950" y="4275138"/>
          <p14:tracePt t="33890" x="1657350" y="4275138"/>
          <p14:tracePt t="33898" x="1682750" y="4275138"/>
          <p14:tracePt t="33906" x="1690688" y="4275138"/>
          <p14:tracePt t="33914" x="1700213" y="4275138"/>
          <p14:tracePt t="33922" x="1708150" y="4275138"/>
          <p14:tracePt t="33930" x="1716088" y="4275138"/>
          <p14:tracePt t="33938" x="1725613" y="4275138"/>
          <p14:tracePt t="33946" x="1733550" y="4275138"/>
          <p14:tracePt t="34010" x="1751013" y="4291013"/>
          <p14:tracePt t="34026" x="1758950" y="4291013"/>
          <p14:tracePt t="34050" x="1766888" y="4291013"/>
          <p14:tracePt t="34066" x="1776413" y="4291013"/>
          <p14:tracePt t="34219" x="1793875" y="4291013"/>
          <p14:tracePt t="34242" x="1801813" y="4291013"/>
          <p14:tracePt t="34418" x="1801813" y="4275138"/>
          <p14:tracePt t="34427" x="1801813" y="4265613"/>
          <p14:tracePt t="34459" x="1801813" y="4257675"/>
          <p14:tracePt t="34474" x="1793875" y="4240213"/>
          <p14:tracePt t="34515" x="1793875" y="4232275"/>
          <p14:tracePt t="34691" x="1784350" y="4224338"/>
          <p14:tracePt t="34707" x="1776413" y="4224338"/>
          <p14:tracePt t="34786" x="1766888" y="4214813"/>
          <p14:tracePt t="34939" x="1758950" y="4214813"/>
          <p14:tracePt t="34954" x="1751013" y="4214813"/>
          <p14:tracePt t="34963" x="1751013" y="4206875"/>
          <p14:tracePt t="34979" x="1741488" y="4206875"/>
          <p14:tracePt t="34987" x="1733550" y="4206875"/>
          <p14:tracePt t="35027" x="1716088" y="4206875"/>
          <p14:tracePt t="35051" x="1708150" y="4206875"/>
          <p14:tracePt t="35106" x="1700213" y="4206875"/>
          <p14:tracePt t="35154" x="1682750" y="4214813"/>
          <p14:tracePt t="35170" x="1674813" y="4214813"/>
          <p14:tracePt t="35179" x="1665288" y="4214813"/>
          <p14:tracePt t="35196" x="1657350" y="4214813"/>
          <p14:tracePt t="35250" x="1649413" y="4214813"/>
          <p14:tracePt t="35259" x="1631950" y="4232275"/>
          <p14:tracePt t="35266" x="1614488" y="4232275"/>
          <p14:tracePt t="35274" x="1597025" y="4232275"/>
          <p14:tracePt t="35282" x="1571625" y="4232275"/>
          <p14:tracePt t="35290" x="1538288" y="4232275"/>
          <p14:tracePt t="35307" x="1520825" y="4232275"/>
          <p14:tracePt t="35314" x="1512888" y="4232275"/>
          <p14:tracePt t="35338" x="1504950" y="4240213"/>
          <p14:tracePt t="35355" x="1495425" y="4240213"/>
          <p14:tracePt t="35363" x="1487488" y="4240213"/>
          <p14:tracePt t="35370" x="1462088" y="4240213"/>
          <p14:tracePt t="35379" x="1427163" y="4249738"/>
          <p14:tracePt t="35387" x="1393825" y="4257675"/>
          <p14:tracePt t="35396" x="1360488" y="4275138"/>
          <p14:tracePt t="35403" x="1343025" y="4283075"/>
          <p14:tracePt t="35413" x="1292225" y="4291013"/>
          <p14:tracePt t="35419" x="1266825" y="4300538"/>
          <p14:tracePt t="35426" x="1216025" y="4308475"/>
          <p14:tracePt t="35434" x="1198563" y="4316413"/>
          <p14:tracePt t="35442" x="1189038" y="4316413"/>
          <p14:tracePt t="35450" x="1181100" y="4316413"/>
          <p14:tracePt t="36059" x="1206500" y="4308475"/>
          <p14:tracePt t="36066" x="1216025" y="4300538"/>
          <p14:tracePt t="36082" x="1223963" y="4300538"/>
          <p14:tracePt t="36098" x="1231900" y="4291013"/>
          <p14:tracePt t="36106" x="1241425" y="4283075"/>
          <p14:tracePt t="36178" x="1249363" y="4283075"/>
          <p14:tracePt t="36203" x="1266825" y="4283075"/>
          <p14:tracePt t="36212" x="1274763" y="4283075"/>
          <p14:tracePt t="36219" x="1300163" y="4283075"/>
          <p14:tracePt t="36234" x="1308100" y="4283075"/>
          <p14:tracePt t="36251" x="1317625" y="4283075"/>
          <p14:tracePt t="36283" x="1325563" y="4283075"/>
          <p14:tracePt t="36290" x="1333500" y="4283075"/>
          <p14:tracePt t="36298" x="1343025" y="4283075"/>
          <p14:tracePt t="36314" x="1360488" y="4283075"/>
          <p14:tracePt t="36322" x="1368425" y="4283075"/>
          <p14:tracePt t="36338" x="1385888" y="4291013"/>
          <p14:tracePt t="36354" x="1393825" y="4291013"/>
          <p14:tracePt t="36402" x="1401763" y="4291013"/>
          <p14:tracePt t="36418" x="1411288" y="4291013"/>
          <p14:tracePt t="36434" x="1419225" y="4291013"/>
          <p14:tracePt t="36539" x="1427163" y="4291013"/>
          <p14:tracePt t="36627" x="1436688" y="4291013"/>
          <p14:tracePt t="36635" x="1436688" y="4300538"/>
          <p14:tracePt t="36642" x="1452563" y="4300538"/>
          <p14:tracePt t="36650" x="1477963" y="4308475"/>
          <p14:tracePt t="36658" x="1495425" y="4316413"/>
          <p14:tracePt t="36666" x="1538288" y="4325938"/>
          <p14:tracePt t="36674" x="1571625" y="4325938"/>
          <p14:tracePt t="36682" x="1597025" y="4333875"/>
          <p14:tracePt t="36690" x="1639888" y="4333875"/>
          <p14:tracePt t="36698" x="1674813" y="4341813"/>
          <p14:tracePt t="36707" x="1716088" y="4341813"/>
          <p14:tracePt t="36715" x="1758950" y="4341813"/>
          <p14:tracePt t="36722" x="1801813" y="4351338"/>
          <p14:tracePt t="36730" x="1809750" y="4359275"/>
          <p14:tracePt t="36738" x="1827213" y="4359275"/>
          <p14:tracePt t="36779" x="1835150" y="4359275"/>
          <p14:tracePt t="36796" x="1852613" y="4368800"/>
          <p14:tracePt t="36813" x="1860550" y="4376738"/>
          <p14:tracePt t="36818" x="1878013" y="4384675"/>
          <p14:tracePt t="36834" x="1895475" y="4394200"/>
          <p14:tracePt t="36843" x="1903413" y="4394200"/>
          <p14:tracePt t="36850" x="1903413" y="4402138"/>
          <p14:tracePt t="36882" x="1911350" y="4410075"/>
          <p14:tracePt t="36891" x="1920875" y="4410075"/>
          <p14:tracePt t="36898" x="1928813" y="4410075"/>
          <p14:tracePt t="36907" x="1928813" y="4419600"/>
          <p14:tracePt t="36914" x="1938338" y="4427538"/>
          <p14:tracePt t="36923" x="1946275" y="4427538"/>
          <p14:tracePt t="36930" x="1963738" y="4445000"/>
          <p14:tracePt t="36946" x="1971675" y="4452938"/>
          <p14:tracePt t="36963" x="1979613" y="4460875"/>
          <p14:tracePt t="36979" x="1979613" y="4470400"/>
          <p14:tracePt t="36987" x="1989138" y="4478338"/>
          <p14:tracePt t="36996" x="1997075" y="4478338"/>
          <p14:tracePt t="37042" x="1997075" y="4486275"/>
          <p14:tracePt t="37058" x="2005013" y="4503738"/>
          <p14:tracePt t="37099" x="2005013" y="4513263"/>
          <p14:tracePt t="37106" x="2005013" y="4521200"/>
          <p14:tracePt t="37122" x="2022475" y="4538663"/>
          <p14:tracePt t="37130" x="2030413" y="4546600"/>
          <p14:tracePt t="37138" x="2030413" y="4554538"/>
          <p14:tracePt t="37146" x="2039938" y="4564063"/>
          <p14:tracePt t="37154" x="2055813" y="4572000"/>
          <p14:tracePt t="37162" x="2055813" y="4579938"/>
          <p14:tracePt t="37170" x="2055813" y="4589463"/>
          <p14:tracePt t="37180" x="2065338" y="4589463"/>
          <p14:tracePt t="37186" x="2073275" y="4597400"/>
          <p14:tracePt t="37196" x="2073275" y="4605338"/>
          <p14:tracePt t="37202" x="2082800" y="4614863"/>
          <p14:tracePt t="37227" x="2082800" y="4622800"/>
          <p14:tracePt t="37234" x="2090738" y="4648200"/>
          <p14:tracePt t="37250" x="2098675" y="4657725"/>
          <p14:tracePt t="37259" x="2108200" y="4673600"/>
          <p14:tracePt t="37266" x="2108200" y="4683125"/>
          <p14:tracePt t="37275" x="2116138" y="4691063"/>
          <p14:tracePt t="37283" x="2124075" y="4699000"/>
          <p14:tracePt t="37291" x="2133600" y="4708525"/>
          <p14:tracePt t="37298" x="2141538" y="4724400"/>
          <p14:tracePt t="37314" x="2141538" y="4733925"/>
          <p14:tracePt t="37323" x="2149475" y="4733925"/>
          <p14:tracePt t="37330" x="2149475" y="4741863"/>
          <p14:tracePt t="37346" x="2149475" y="4749800"/>
          <p14:tracePt t="37363" x="2149475" y="4759325"/>
          <p14:tracePt t="37386" x="2159000" y="4759325"/>
          <p14:tracePt t="37458" x="2159000" y="4767263"/>
          <p14:tracePt t="37547" x="2159000" y="4775200"/>
          <p14:tracePt t="37651" x="2159000" y="4784725"/>
          <p14:tracePt t="37659" x="2159000" y="4802188"/>
          <p14:tracePt t="37682" x="2159000" y="4818063"/>
          <p14:tracePt t="37698" x="2159000" y="4827588"/>
          <p14:tracePt t="37706" x="2159000" y="4835525"/>
          <p14:tracePt t="37714" x="2159000" y="4852988"/>
          <p14:tracePt t="37723" x="2159000" y="4868863"/>
          <p14:tracePt t="37730" x="2159000" y="4878388"/>
          <p14:tracePt t="37738" x="2159000" y="4886325"/>
          <p14:tracePt t="37746" x="2159000" y="4894263"/>
          <p14:tracePt t="37754" x="2159000" y="4911725"/>
          <p14:tracePt t="37762" x="2159000" y="4919663"/>
          <p14:tracePt t="37770" x="2159000" y="4929188"/>
          <p14:tracePt t="37779" x="2159000" y="4937125"/>
          <p14:tracePt t="37802" x="2159000" y="4946650"/>
          <p14:tracePt t="37813" x="2159000" y="4972050"/>
          <p14:tracePt t="37818" x="2166938" y="4979988"/>
          <p14:tracePt t="37826" x="2166938" y="4997450"/>
          <p14:tracePt t="37834" x="2166938" y="5005388"/>
          <p14:tracePt t="37842" x="2174875" y="5022850"/>
          <p14:tracePt t="37850" x="2184400" y="5038725"/>
          <p14:tracePt t="37858" x="2184400" y="5048250"/>
          <p14:tracePt t="37866" x="2184400" y="5073650"/>
          <p14:tracePt t="37874" x="2192338" y="5081588"/>
          <p14:tracePt t="37882" x="2192338" y="5099050"/>
          <p14:tracePt t="37890" x="2192338" y="5116513"/>
          <p14:tracePt t="37898" x="2192338" y="5124450"/>
          <p14:tracePt t="37906" x="2200275" y="5141913"/>
          <p14:tracePt t="37914" x="2217738" y="5157788"/>
          <p14:tracePt t="37923" x="2217738" y="5175250"/>
          <p14:tracePt t="37930" x="2227263" y="5200650"/>
          <p14:tracePt t="37938" x="2235200" y="5226050"/>
          <p14:tracePt t="37946" x="2235200" y="5251450"/>
          <p14:tracePt t="37954" x="2243138" y="5260975"/>
          <p14:tracePt t="37963" x="2260600" y="5276850"/>
          <p14:tracePt t="37971" x="2260600" y="5294313"/>
          <p14:tracePt t="37979" x="2260600" y="5302250"/>
          <p14:tracePt t="37986" x="2260600" y="5319713"/>
          <p14:tracePt t="37997" x="2268538" y="5327650"/>
          <p14:tracePt t="38012" x="2278063" y="5337175"/>
          <p14:tracePt t="38018" x="2278063" y="5353050"/>
          <p14:tracePt t="38027" x="2293938" y="5362575"/>
          <p14:tracePt t="38042" x="2293938" y="5370513"/>
          <p14:tracePt t="38082" x="2303463" y="5380038"/>
          <p14:tracePt t="38354" x="2303463" y="5370513"/>
          <p14:tracePt t="38386" x="2303463" y="5362575"/>
          <p14:tracePt t="38403" x="2303463" y="5353050"/>
          <p14:tracePt t="38412" x="2303463" y="5345113"/>
          <p14:tracePt t="38427" x="2303463" y="5337175"/>
          <p14:tracePt t="38442" x="2303463" y="5327650"/>
          <p14:tracePt t="38891" x="2303463" y="5311775"/>
          <p14:tracePt t="38898" x="2303463" y="5302250"/>
          <p14:tracePt t="38906" x="2303463" y="5294313"/>
          <p14:tracePt t="38914" x="2303463" y="5251450"/>
          <p14:tracePt t="38923" x="2303463" y="5218113"/>
          <p14:tracePt t="38930" x="2303463" y="5175250"/>
          <p14:tracePt t="38938" x="2303463" y="5141913"/>
          <p14:tracePt t="38946" x="2303463" y="5106988"/>
          <p14:tracePt t="38954" x="2303463" y="5091113"/>
          <p14:tracePt t="38963" x="2303463" y="5064125"/>
          <p14:tracePt t="38970" x="2303463" y="5030788"/>
          <p14:tracePt t="38979" x="2303463" y="5013325"/>
          <p14:tracePt t="38986" x="2311400" y="4997450"/>
          <p14:tracePt t="38996" x="2311400" y="4972050"/>
          <p14:tracePt t="39002" x="2328863" y="4937125"/>
          <p14:tracePt t="39013" x="2336800" y="4878388"/>
          <p14:tracePt t="39019" x="2344738" y="4843463"/>
          <p14:tracePt t="39027" x="2344738" y="4818063"/>
          <p14:tracePt t="39034" x="2344738" y="4775200"/>
          <p14:tracePt t="39042" x="2344738" y="4741863"/>
          <p14:tracePt t="39050" x="2354263" y="4724400"/>
          <p14:tracePt t="39058" x="2354263" y="4691063"/>
          <p14:tracePt t="39066" x="2354263" y="4683125"/>
          <p14:tracePt t="39074" x="2354263" y="4657725"/>
          <p14:tracePt t="39082" x="2354263" y="4622800"/>
          <p14:tracePt t="39090" x="2354263" y="4605338"/>
          <p14:tracePt t="39099" x="2354263" y="4572000"/>
          <p14:tracePt t="39106" x="2354263" y="4538663"/>
          <p14:tracePt t="39114" x="2354263" y="4521200"/>
          <p14:tracePt t="39122" x="2354263" y="4486275"/>
          <p14:tracePt t="39130" x="2354263" y="4460875"/>
          <p14:tracePt t="39138" x="2354263" y="4452938"/>
          <p14:tracePt t="39146" x="2354263" y="4419600"/>
          <p14:tracePt t="39154" x="2371725" y="4394200"/>
          <p14:tracePt t="39163" x="2387600" y="4368800"/>
          <p14:tracePt t="39170" x="2387600" y="4341813"/>
          <p14:tracePt t="39180" x="2387600" y="4300538"/>
          <p14:tracePt t="39186" x="2387600" y="4265613"/>
          <p14:tracePt t="39197" x="2387600" y="4232275"/>
          <p14:tracePt t="39202" x="2387600" y="4206875"/>
          <p14:tracePt t="39213" x="2387600" y="4164013"/>
          <p14:tracePt t="39218" x="2387600" y="4156075"/>
          <p14:tracePt t="39227" x="2387600" y="4130675"/>
          <p14:tracePt t="39242" x="2387600" y="4121150"/>
          <p14:tracePt t="39259" x="2387600" y="4113213"/>
          <p14:tracePt t="39275" x="2387600" y="4105275"/>
          <p14:tracePt t="39291" x="2387600" y="4095750"/>
          <p14:tracePt t="39298" x="2387600" y="4087813"/>
          <p14:tracePt t="39307" x="2387600" y="4079875"/>
          <p14:tracePt t="39314" x="2387600" y="4070350"/>
          <p14:tracePt t="39338" x="2387600" y="4052888"/>
          <p14:tracePt t="39395" x="2387600" y="4044950"/>
          <p14:tracePt t="39403" x="2387600" y="4037013"/>
          <p14:tracePt t="39586" x="2397125" y="4027488"/>
          <p14:tracePt t="39612" x="2405063" y="4027488"/>
          <p14:tracePt t="39618" x="2413000" y="4044950"/>
          <p14:tracePt t="39650" x="2422525" y="4062413"/>
          <p14:tracePt t="39666" x="2422525" y="4070350"/>
          <p14:tracePt t="39675" x="2430463" y="4079875"/>
          <p14:tracePt t="39738" x="2430463" y="4087813"/>
          <p14:tracePt t="39771" x="2438400" y="4087813"/>
          <p14:tracePt t="39786" x="2447925" y="4087813"/>
          <p14:tracePt t="39796" x="2463800" y="4087813"/>
          <p14:tracePt t="39802" x="2481263" y="4087813"/>
          <p14:tracePt t="39819" x="2506663" y="4087813"/>
          <p14:tracePt t="39827" x="2516188" y="4087813"/>
          <p14:tracePt t="39835" x="2549525" y="4087813"/>
          <p14:tracePt t="39842" x="2582863" y="4087813"/>
          <p14:tracePt t="39850" x="2625725" y="4087813"/>
          <p14:tracePt t="39858" x="2686050" y="4079875"/>
          <p14:tracePt t="39866" x="2711450" y="4070350"/>
          <p14:tracePt t="39874" x="2719388" y="4062413"/>
          <p14:tracePt t="39882" x="2744788" y="4052888"/>
          <p14:tracePt t="39890" x="2770188" y="4037013"/>
          <p14:tracePt t="39906" x="2778125" y="4027488"/>
          <p14:tracePt t="39995" x="2787650" y="4027488"/>
          <p14:tracePt t="40018" x="2795588" y="4027488"/>
          <p14:tracePt t="40034" x="2805113" y="4027488"/>
          <p14:tracePt t="40042" x="2813050" y="4027488"/>
          <p14:tracePt t="40050" x="2820988" y="4027488"/>
          <p14:tracePt t="40066" x="2830513" y="4027488"/>
          <p14:tracePt t="40075" x="2846388" y="4027488"/>
          <p14:tracePt t="40082" x="2863850" y="4037013"/>
          <p14:tracePt t="40091" x="2881313" y="4044950"/>
          <p14:tracePt t="40098" x="2897188" y="4044950"/>
          <p14:tracePt t="40106" x="2940050" y="4052888"/>
          <p14:tracePt t="40114" x="2990850" y="4070350"/>
          <p14:tracePt t="40123" x="3033713" y="4070350"/>
          <p14:tracePt t="40130" x="3076575" y="4079875"/>
          <p14:tracePt t="40138" x="3127375" y="4079875"/>
          <p14:tracePt t="40146" x="3186113" y="4087813"/>
          <p14:tracePt t="40154" x="3203575" y="4087813"/>
          <p14:tracePt t="40163" x="3238500" y="4087813"/>
          <p14:tracePt t="40170" x="3254375" y="4087813"/>
          <p14:tracePt t="40180" x="3271838" y="4087813"/>
          <p14:tracePt t="40186" x="3289300" y="4095750"/>
          <p14:tracePt t="40197" x="3297238" y="4095750"/>
          <p14:tracePt t="40202" x="3314700" y="4095750"/>
          <p14:tracePt t="40213" x="3340100" y="4105275"/>
          <p14:tracePt t="40219" x="3348038" y="4113213"/>
          <p14:tracePt t="40226" x="3365500" y="4113213"/>
          <p14:tracePt t="40234" x="3390900" y="4121150"/>
          <p14:tracePt t="40242" x="3398838" y="4121150"/>
          <p14:tracePt t="40251" x="3416300" y="4121150"/>
          <p14:tracePt t="40258" x="3424238" y="4121150"/>
          <p14:tracePt t="40275" x="3459163" y="4130675"/>
          <p14:tracePt t="40282" x="3467100" y="4130675"/>
          <p14:tracePt t="40290" x="3484563" y="4130675"/>
          <p14:tracePt t="40298" x="3492500" y="4130675"/>
          <p14:tracePt t="40306" x="3517900" y="4130675"/>
          <p14:tracePt t="40314" x="3527425" y="4130675"/>
          <p14:tracePt t="40322" x="3535363" y="4130675"/>
          <p14:tracePt t="40386" x="3552825" y="4130675"/>
          <p14:tracePt t="40397" x="3560763" y="4130675"/>
          <p14:tracePt t="40402" x="3586163" y="4146550"/>
          <p14:tracePt t="40411" x="3603625" y="4146550"/>
          <p14:tracePt t="40418" x="3636963" y="4164013"/>
          <p14:tracePt t="40426" x="3679825" y="4164013"/>
          <p14:tracePt t="40434" x="3722688" y="4164013"/>
          <p14:tracePt t="40442" x="3756025" y="4171950"/>
          <p14:tracePt t="40450" x="3816350" y="4181475"/>
          <p14:tracePt t="40459" x="3832225" y="4189413"/>
          <p14:tracePt t="40467" x="3867150" y="4206875"/>
          <p14:tracePt t="40483" x="3908425" y="4214813"/>
          <p14:tracePt t="40491" x="3943350" y="4232275"/>
          <p14:tracePt t="40498" x="3968750" y="4232275"/>
          <p14:tracePt t="40506" x="3986213" y="4249738"/>
          <p14:tracePt t="40514" x="4037013" y="4257675"/>
          <p14:tracePt t="40523" x="4079875" y="4291013"/>
          <p14:tracePt t="40530" x="4130675" y="4300538"/>
          <p14:tracePt t="40538" x="4206875" y="4333875"/>
          <p14:tracePt t="40546" x="4265613" y="4351338"/>
          <p14:tracePt t="40554" x="4300538" y="4359275"/>
          <p14:tracePt t="40563" x="4351338" y="4384675"/>
          <p14:tracePt t="40570" x="4359275" y="4394200"/>
          <p14:tracePt t="40580" x="4394200" y="4402138"/>
          <p14:tracePt t="40587" x="4410075" y="4410075"/>
          <p14:tracePt t="40597" x="4427538" y="4419600"/>
          <p14:tracePt t="40603" x="4427538" y="4427538"/>
          <p14:tracePt t="40610" x="4435475" y="4427538"/>
          <p14:tracePt t="40629" x="4452938" y="4435475"/>
          <p14:tracePt t="40642" x="4470400" y="4435475"/>
          <p14:tracePt t="40650" x="4486275" y="4452938"/>
          <p14:tracePt t="40666" x="4495800" y="4460875"/>
          <p14:tracePt t="40722" x="4503738" y="4460875"/>
          <p14:tracePt t="40746" x="4513263" y="4460875"/>
          <p14:tracePt t="40754" x="4521200" y="4460875"/>
          <p14:tracePt t="40811" x="4529138" y="4460875"/>
          <p14:tracePt t="40834" x="4538663" y="4460875"/>
          <p14:tracePt t="40939" x="4554538" y="4460875"/>
          <p14:tracePt t="40955" x="4564063" y="4452938"/>
          <p14:tracePt t="40971" x="4564063" y="4445000"/>
          <p14:tracePt t="40980" x="4564063" y="4435475"/>
          <p14:tracePt t="40987" x="4564063" y="4419600"/>
          <p14:tracePt t="40996" x="4564063" y="4402138"/>
          <p14:tracePt t="41002" x="4564063" y="4384675"/>
          <p14:tracePt t="41010" x="4564063" y="4376738"/>
          <p14:tracePt t="41018" x="4564063" y="4359275"/>
          <p14:tracePt t="41026" x="4564063" y="4351338"/>
          <p14:tracePt t="41034" x="4564063" y="4341813"/>
          <p14:tracePt t="41042" x="4564063" y="4333875"/>
          <p14:tracePt t="41050" x="4564063" y="4325938"/>
          <p14:tracePt t="41074" x="4564063" y="4316413"/>
          <p14:tracePt t="41082" x="4564063" y="4300538"/>
          <p14:tracePt t="41106" x="4564063" y="4291013"/>
          <p14:tracePt t="41499" x="4564063" y="4300538"/>
          <p14:tracePt t="41506" x="4564063" y="4308475"/>
          <p14:tracePt t="41514" x="4564063" y="4316413"/>
          <p14:tracePt t="41682" x="4564063" y="4325938"/>
          <p14:tracePt t="41698" x="4564063" y="4333875"/>
          <p14:tracePt t="41706" x="4564063" y="4341813"/>
          <p14:tracePt t="41730" x="4564063" y="4351338"/>
          <p14:tracePt t="43723" x="4529138" y="4341813"/>
          <p14:tracePt t="43730" x="4521200" y="4333875"/>
          <p14:tracePt t="43738" x="4486275" y="4333875"/>
          <p14:tracePt t="43746" x="4445000" y="4316413"/>
          <p14:tracePt t="43754" x="4376738" y="4291013"/>
          <p14:tracePt t="43763" x="4300538" y="4265613"/>
          <p14:tracePt t="43770" x="4189413" y="4240213"/>
          <p14:tracePt t="43780" x="4037013" y="4171950"/>
          <p14:tracePt t="43786" x="3841750" y="4130675"/>
          <p14:tracePt t="43796" x="3619500" y="4027488"/>
          <p14:tracePt t="43802" x="3297238" y="3917950"/>
          <p14:tracePt t="43811" x="2922588" y="3806825"/>
          <p14:tracePt t="43818" x="2455863" y="3646488"/>
          <p14:tracePt t="43826" x="2039938" y="3467100"/>
          <p14:tracePt t="43834" x="1597025" y="3279775"/>
          <p14:tracePt t="43842" x="1266825" y="3094038"/>
          <p14:tracePt t="43850" x="909638" y="2965450"/>
          <p14:tracePt t="43858" x="603250" y="2805113"/>
          <p14:tracePt t="43866" x="263525" y="2617788"/>
          <p14:tracePt t="44706" x="450850" y="1292225"/>
          <p14:tracePt t="44706" x="833438" y="1325563"/>
          <p14:tracePt t="44706" x="1138238" y="1360488"/>
          <p14:tracePt t="44706" x="1571625" y="1393825"/>
          <p14:tracePt t="44706" x="1989138" y="1436688"/>
          <p14:tracePt t="44706" x="2455863" y="1470025"/>
          <p14:tracePt t="44706" x="2957513" y="1512888"/>
          <p14:tracePt t="44706" x="3390900" y="1512888"/>
          <p14:tracePt t="44706" x="3798888" y="1530350"/>
          <p14:tracePt t="44706" x="4232275" y="1530350"/>
          <p14:tracePt t="44706" x="4614863" y="1571625"/>
          <p14:tracePt t="44706" x="4987925" y="1571625"/>
          <p14:tracePt t="44706" x="5311775" y="1571625"/>
          <p14:tracePt t="44706" x="5684838" y="1571625"/>
          <p14:tracePt t="44706" x="6059488" y="1571625"/>
          <p14:tracePt t="44706" x="6457950" y="1571625"/>
          <p14:tracePt t="44706" x="6840538" y="1571625"/>
          <p14:tracePt t="44706" x="7215188" y="1571625"/>
          <p14:tracePt t="44706" x="7529513" y="1571625"/>
          <p14:tracePt t="44706" x="7894638" y="1520825"/>
          <p14:tracePt t="44706" x="8175625" y="1470025"/>
          <p14:tracePt t="44706" x="8447088" y="1444625"/>
          <p14:tracePt t="44706" x="8693150" y="1411288"/>
          <p14:tracePt t="44706" x="8931275" y="13938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76772"/>
            <a:ext cx="8280920" cy="4356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07727"/>
            <a:ext cx="6175375"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94512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2297</TotalTime>
  <Words>1351</Words>
  <Application>Microsoft Office PowerPoint</Application>
  <PresentationFormat>On-screen Show (4:3)</PresentationFormat>
  <Paragraphs>115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Bahnschrift SemiBold</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 pc</dc:creator>
  <cp:lastModifiedBy>Pritam Gangwar</cp:lastModifiedBy>
  <cp:revision>61</cp:revision>
  <dcterms:created xsi:type="dcterms:W3CDTF">2022-07-27T03:50:55Z</dcterms:created>
  <dcterms:modified xsi:type="dcterms:W3CDTF">2022-11-06T12:58:22Z</dcterms:modified>
</cp:coreProperties>
</file>